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 id="2147483672" r:id="rId5"/>
  </p:sldMasterIdLst>
  <p:notesMasterIdLst>
    <p:notesMasterId r:id="rId22"/>
  </p:notesMasterIdLst>
  <p:sldIdLst>
    <p:sldId id="4120" r:id="rId6"/>
    <p:sldId id="256" r:id="rId7"/>
    <p:sldId id="329" r:id="rId8"/>
    <p:sldId id="281" r:id="rId9"/>
    <p:sldId id="4111" r:id="rId10"/>
    <p:sldId id="4115" r:id="rId11"/>
    <p:sldId id="4116" r:id="rId12"/>
    <p:sldId id="4118" r:id="rId13"/>
    <p:sldId id="4121" r:id="rId14"/>
    <p:sldId id="4112" r:id="rId15"/>
    <p:sldId id="280" r:id="rId16"/>
    <p:sldId id="4110" r:id="rId17"/>
    <p:sldId id="4104" r:id="rId18"/>
    <p:sldId id="273" r:id="rId19"/>
    <p:sldId id="278" r:id="rId20"/>
    <p:sldId id="4119" r:id="rId21"/>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iyI/pHo6PwSAyazgJXODi3Yg0h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shal Asthan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615014-A964-40DD-AA30-668EDE91AC4D}" v="4" dt="2023-04-25T15:16:38.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17" autoAdjust="0"/>
  </p:normalViewPr>
  <p:slideViewPr>
    <p:cSldViewPr snapToGrid="0">
      <p:cViewPr varScale="1">
        <p:scale>
          <a:sx n="78" d="100"/>
          <a:sy n="78" d="100"/>
        </p:scale>
        <p:origin x="850" y="28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11"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763" y="481013"/>
            <a:ext cx="3565525" cy="2006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444782" y="2795785"/>
            <a:ext cx="5991864" cy="5747584"/>
          </a:xfrm>
          <a:prstGeom prst="rect">
            <a:avLst/>
          </a:prstGeom>
          <a:noFill/>
          <a:ln>
            <a:noFill/>
          </a:ln>
        </p:spPr>
        <p:txBody>
          <a:bodyPr spcFirstLastPara="1" wrap="square" lIns="92476" tIns="92476" rIns="92476" bIns="92476"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95008" y="4387136"/>
            <a:ext cx="5560060" cy="4156234"/>
          </a:xfrm>
          <a:prstGeom prst="rect">
            <a:avLst/>
          </a:prstGeom>
        </p:spPr>
        <p:txBody>
          <a:bodyPr spcFirstLastPara="1" wrap="square" lIns="92476" tIns="92476" rIns="92476" bIns="92476" anchor="t" anchorCtr="0">
            <a:noAutofit/>
          </a:bodyPr>
          <a:lstStyle/>
          <a:p>
            <a:pPr marL="0" indent="0">
              <a:buNone/>
            </a:pPr>
            <a:endParaRPr/>
          </a:p>
        </p:txBody>
      </p:sp>
      <p:sp>
        <p:nvSpPr>
          <p:cNvPr id="83" name="Google Shape;83;p1:notes"/>
          <p:cNvSpPr>
            <a:spLocks noGrp="1" noRot="1" noChangeAspect="1"/>
          </p:cNvSpPr>
          <p:nvPr>
            <p:ph type="sldImg" idx="2"/>
          </p:nvPr>
        </p:nvSpPr>
        <p:spPr>
          <a:xfrm>
            <a:off x="395288" y="692150"/>
            <a:ext cx="6159500"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9005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3582987" cy="2014538"/>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8743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3925"/>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43102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3925"/>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174668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3582987" cy="2014538"/>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545951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7663" y="333375"/>
            <a:ext cx="3938587" cy="2216150"/>
          </a:xfrm>
        </p:spPr>
      </p:sp>
      <p:sp>
        <p:nvSpPr>
          <p:cNvPr id="3" name="Notes Placeholder 2"/>
          <p:cNvSpPr>
            <a:spLocks noGrp="1"/>
          </p:cNvSpPr>
          <p:nvPr>
            <p:ph type="body" idx="1"/>
          </p:nvPr>
        </p:nvSpPr>
        <p:spPr/>
        <p:txBody>
          <a:bodyPr/>
          <a:lstStyle/>
          <a:p>
            <a:pPr>
              <a:lnSpc>
                <a:spcPct val="140000"/>
              </a:lnSpc>
              <a:spcAft>
                <a:spcPts val="607"/>
              </a:spcAft>
              <a:buFont typeface="Wingdings" panose="05000000000000000000" pitchFamily="2" charset="2"/>
              <a:buChar char="§"/>
            </a:pPr>
            <a:r>
              <a:rPr lang="en-US" dirty="0"/>
              <a:t>We are a pan-Canadian not for profit providing asynchronous online micro credentialed technical skills and soft skills capabilities development, meshed with industry placements for experiential learning in Software and Cybersecurity careers. Through a unique strategic alliance, we provide mental wellness support and career coaching for candidates. But we don't stop at just preparing our candidates - we also facilitate dialogue between employers and candidates, ensuring a seamless transition into the workforce.  </a:t>
            </a:r>
          </a:p>
          <a:p>
            <a:pPr>
              <a:lnSpc>
                <a:spcPct val="140000"/>
              </a:lnSpc>
              <a:spcAft>
                <a:spcPts val="607"/>
              </a:spcAft>
              <a:buFont typeface="Wingdings" panose="05000000000000000000" pitchFamily="2" charset="2"/>
              <a:buChar char="§"/>
            </a:pPr>
            <a:r>
              <a:rPr lang="en-US" dirty="0"/>
              <a:t>Employers are engaged within the Cyber Catalyst framework where a range of understanding and interaction is supported.  We provide a unique candidate skills guarantee to employers – a low risk guarantee based on the level of interaction a candidate can have with a potential employer before a final interview is scheduled. We champion the continuum of Coach, Mentor and workplace Sponsor to support career resilience.   </a:t>
            </a:r>
          </a:p>
          <a:p>
            <a:pPr>
              <a:lnSpc>
                <a:spcPct val="140000"/>
              </a:lnSpc>
              <a:spcAft>
                <a:spcPts val="607"/>
              </a:spcAft>
              <a:buFont typeface="Wingdings" panose="05000000000000000000" pitchFamily="2" charset="2"/>
              <a:buChar char="§"/>
            </a:pPr>
            <a:r>
              <a:rPr lang="en-US" dirty="0"/>
              <a:t>From a 2019 start we have achieved a community of nearly 400 candidates either registered or graduated from the veterans and underemployed civilian communities transitioning to new IT careers. Our unique approach combines educational partnerships with leading institutions such as the British Columbia Institute of Technology, University of Ottawa Professional Development Institute and George Brown College and includes instructors from those and several other post secondary schools as well as key industry-certified professionals. Industry partners in learning include Cisco </a:t>
            </a:r>
            <a:r>
              <a:rPr lang="en-US" dirty="0" err="1"/>
              <a:t>NetAcad</a:t>
            </a:r>
            <a:r>
              <a:rPr lang="en-US" dirty="0"/>
              <a:t>, Fortinet Academy, Cloud Range, Hacker Rank, O’Reilly Media and many others with job coaching and interview preparation, ensuring our candidates are well-equipped for success. </a:t>
            </a:r>
            <a:endParaRPr lang="en-CA" dirty="0"/>
          </a:p>
          <a:p>
            <a:endParaRPr lang="en-CA" dirty="0"/>
          </a:p>
        </p:txBody>
      </p:sp>
    </p:spTree>
    <p:extLst>
      <p:ext uri="{BB962C8B-B14F-4D97-AF65-F5344CB8AC3E}">
        <p14:creationId xmlns:p14="http://schemas.microsoft.com/office/powerpoint/2010/main" val="2713046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5390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95008" y="4387136"/>
            <a:ext cx="5560060" cy="4156234"/>
          </a:xfrm>
          <a:prstGeom prst="rect">
            <a:avLst/>
          </a:prstGeom>
        </p:spPr>
        <p:txBody>
          <a:bodyPr spcFirstLastPara="1" wrap="square" lIns="92476" tIns="92476" rIns="92476" bIns="92476" anchor="t" anchorCtr="0">
            <a:noAutofit/>
          </a:bodyPr>
          <a:lstStyle/>
          <a:p>
            <a:pPr marL="0" indent="0">
              <a:buNone/>
            </a:pPr>
            <a:endParaRPr/>
          </a:p>
        </p:txBody>
      </p:sp>
      <p:sp>
        <p:nvSpPr>
          <p:cNvPr id="83" name="Google Shape;83;p1:notes"/>
          <p:cNvSpPr>
            <a:spLocks noGrp="1" noRot="1" noChangeAspect="1"/>
          </p:cNvSpPr>
          <p:nvPr>
            <p:ph type="sldImg" idx="2"/>
          </p:nvPr>
        </p:nvSpPr>
        <p:spPr>
          <a:xfrm>
            <a:off x="395288" y="692150"/>
            <a:ext cx="6159500"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150" y="350838"/>
            <a:ext cx="5335588" cy="3000375"/>
          </a:xfrm>
        </p:spPr>
      </p:sp>
      <p:sp>
        <p:nvSpPr>
          <p:cNvPr id="3" name="Notes Placeholder 2"/>
          <p:cNvSpPr>
            <a:spLocks noGrp="1"/>
          </p:cNvSpPr>
          <p:nvPr>
            <p:ph type="body" idx="1"/>
          </p:nvPr>
        </p:nvSpPr>
        <p:spPr>
          <a:xfrm>
            <a:off x="695008" y="3806675"/>
            <a:ext cx="5560060" cy="4156234"/>
          </a:xfrm>
        </p:spPr>
        <p:txBody>
          <a:bodyPr/>
          <a:lstStyle/>
          <a:p>
            <a:r>
              <a:rPr lang="en-CA" dirty="0"/>
              <a:t>We have lined up with several of the transition unit domains of wellbeing and think that this program sets you on a great track for a successful transition and meaningful and rewarding career </a:t>
            </a:r>
          </a:p>
        </p:txBody>
      </p:sp>
      <p:sp>
        <p:nvSpPr>
          <p:cNvPr id="4" name="Slide Number Placeholder 3"/>
          <p:cNvSpPr>
            <a:spLocks noGrp="1"/>
          </p:cNvSpPr>
          <p:nvPr>
            <p:ph type="sldNum" sz="quarter" idx="5"/>
          </p:nvPr>
        </p:nvSpPr>
        <p:spPr/>
        <p:txBody>
          <a:bodyPr lIns="92492" tIns="46246" rIns="92492" bIns="46246"/>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361071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3925"/>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98611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3925"/>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296804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414840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94188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675" y="173038"/>
            <a:ext cx="4313238" cy="2425700"/>
          </a:xfrm>
        </p:spPr>
      </p:sp>
      <p:sp>
        <p:nvSpPr>
          <p:cNvPr id="3" name="Notes Placeholder 2"/>
          <p:cNvSpPr>
            <a:spLocks noGrp="1"/>
          </p:cNvSpPr>
          <p:nvPr>
            <p:ph type="body" idx="1"/>
          </p:nvPr>
        </p:nvSpPr>
        <p:spPr/>
        <p:txBody>
          <a:bodyPr/>
          <a:lstStyle/>
          <a:p>
            <a:r>
              <a:rPr lang="en-CA" dirty="0"/>
              <a:t>Many of the most successful transitions to tech careers are by individuals who describe the experience as one where they took control of the release and transition process. </a:t>
            </a:r>
          </a:p>
          <a:p>
            <a:endParaRPr lang="en-CA" dirty="0"/>
          </a:p>
        </p:txBody>
      </p:sp>
    </p:spTree>
    <p:extLst>
      <p:ext uri="{BB962C8B-B14F-4D97-AF65-F5344CB8AC3E}">
        <p14:creationId xmlns:p14="http://schemas.microsoft.com/office/powerpoint/2010/main" val="4041339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463" y="122238"/>
            <a:ext cx="3186112" cy="1792287"/>
          </a:xfrm>
        </p:spPr>
      </p:sp>
      <p:sp>
        <p:nvSpPr>
          <p:cNvPr id="3" name="Notes Placeholder 2"/>
          <p:cNvSpPr>
            <a:spLocks noGrp="1"/>
          </p:cNvSpPr>
          <p:nvPr>
            <p:ph type="body" idx="1"/>
          </p:nvPr>
        </p:nvSpPr>
        <p:spPr>
          <a:xfrm>
            <a:off x="0" y="1914525"/>
            <a:ext cx="6661150" cy="5747584"/>
          </a:xfrm>
        </p:spPr>
        <p:txBody>
          <a:bodyPr/>
          <a:lstStyle/>
          <a:p>
            <a:pPr marL="160576" indent="0" algn="just">
              <a:buNone/>
            </a:pPr>
            <a:r>
              <a:rPr lang="en-US" sz="1000" b="1" dirty="0">
                <a:latin typeface="Arial" panose="020B0604020202020204" pitchFamily="34" charset="0"/>
              </a:rPr>
              <a:t>1. UNPARALLELED TEAMWORK</a:t>
            </a:r>
            <a:endParaRPr lang="en-US" sz="1000" dirty="0">
              <a:latin typeface="Arial" panose="020B0604020202020204" pitchFamily="34" charset="0"/>
            </a:endParaRPr>
          </a:p>
          <a:p>
            <a:pPr marL="160576" indent="0" algn="just">
              <a:buNone/>
            </a:pPr>
            <a:r>
              <a:rPr lang="en-US" sz="1000" dirty="0">
                <a:latin typeface="Arial" panose="020B0604020202020204" pitchFamily="34" charset="0"/>
              </a:rPr>
              <a:t>Veterans have top-notch teamwork ethics. All Veterans have become part of a group, big and small, during their service. It is also the military principle that for a unit to function properly, all members must work in coordination with the crew. </a:t>
            </a:r>
          </a:p>
          <a:p>
            <a:pPr marL="160576" indent="0" algn="just">
              <a:buNone/>
            </a:pPr>
            <a:r>
              <a:rPr lang="en-US" sz="1000" b="1" dirty="0">
                <a:latin typeface="Arial" panose="020B0604020202020204" pitchFamily="34" charset="0"/>
              </a:rPr>
              <a:t>2. STRONG SENSE OF DUTY </a:t>
            </a:r>
            <a:endParaRPr lang="en-US" sz="1000" dirty="0">
              <a:latin typeface="Arial" panose="020B0604020202020204" pitchFamily="34" charset="0"/>
            </a:endParaRPr>
          </a:p>
          <a:p>
            <a:pPr marL="160576" indent="0" algn="just">
              <a:buNone/>
            </a:pPr>
            <a:r>
              <a:rPr lang="en-US" sz="1000" dirty="0">
                <a:latin typeface="Arial" panose="020B0604020202020204" pitchFamily="34" charset="0"/>
              </a:rPr>
              <a:t>Completing missions are something that Veterans take the most pride in. There's always a goal to achieve and an order to execute for service members. When they take part in a civilian workgroup, you can most definitely expect them to be naturally driven to perform their duties and responsibilities.</a:t>
            </a:r>
          </a:p>
          <a:p>
            <a:pPr marL="160576" indent="0" algn="just">
              <a:buNone/>
            </a:pPr>
            <a:r>
              <a:rPr lang="en-US" sz="1000" b="1" dirty="0">
                <a:latin typeface="Arial" panose="020B0604020202020204" pitchFamily="34" charset="0"/>
              </a:rPr>
              <a:t>3. REALISTIC SELF-CONFIDENCE</a:t>
            </a:r>
            <a:endParaRPr lang="en-US" sz="1000" dirty="0">
              <a:latin typeface="Arial" panose="020B0604020202020204" pitchFamily="34" charset="0"/>
            </a:endParaRPr>
          </a:p>
          <a:p>
            <a:pPr marL="160576" indent="0" algn="just">
              <a:buNone/>
            </a:pPr>
            <a:r>
              <a:rPr lang="en-US" sz="1000" dirty="0">
                <a:latin typeface="Arial" panose="020B0604020202020204" pitchFamily="34" charset="0"/>
              </a:rPr>
              <a:t>The military humbles all service members upon entry and even after separation. They say that entering service will take off one's filter of the world. Veterans have been exposed to life's harsh realities that their experiences sharpened them towards developing a more pragmatic sense of themselves and their abilities. </a:t>
            </a:r>
          </a:p>
          <a:p>
            <a:pPr marL="160576" indent="0" algn="just">
              <a:buNone/>
            </a:pPr>
            <a:r>
              <a:rPr lang="en-US" sz="1000" b="1" dirty="0">
                <a:latin typeface="Arial" panose="020B0604020202020204" pitchFamily="34" charset="0"/>
              </a:rPr>
              <a:t>4. STRONG ORGANIZATIONAL CULTURE</a:t>
            </a:r>
            <a:endParaRPr lang="en-US" sz="1000" dirty="0">
              <a:latin typeface="Arial" panose="020B0604020202020204" pitchFamily="34" charset="0"/>
            </a:endParaRPr>
          </a:p>
          <a:p>
            <a:pPr marL="160576" indent="0" algn="just">
              <a:buNone/>
            </a:pPr>
            <a:r>
              <a:rPr lang="en-US" sz="1000" dirty="0">
                <a:latin typeface="Arial" panose="020B0604020202020204" pitchFamily="34" charset="0"/>
              </a:rPr>
              <a:t>Again, to be a service member means to automatically be part of the group. Employing a Veteran and assigning him or her to work in an organized group setting, should bring little to no problem. </a:t>
            </a:r>
          </a:p>
          <a:p>
            <a:pPr marL="160576" indent="0" algn="just">
              <a:buNone/>
            </a:pPr>
            <a:r>
              <a:rPr lang="en-US" sz="1000" b="1" dirty="0">
                <a:latin typeface="Arial" panose="020B0604020202020204" pitchFamily="34" charset="0"/>
              </a:rPr>
              <a:t>5. OPENNESS TO DIVERSITY</a:t>
            </a:r>
            <a:endParaRPr lang="en-US" sz="1000" dirty="0">
              <a:latin typeface="Arial" panose="020B0604020202020204" pitchFamily="34" charset="0"/>
            </a:endParaRPr>
          </a:p>
          <a:p>
            <a:pPr marL="160576" indent="0" algn="just">
              <a:buNone/>
            </a:pPr>
            <a:r>
              <a:rPr lang="en-US" sz="1000" dirty="0">
                <a:latin typeface="Arial" panose="020B0604020202020204" pitchFamily="34" charset="0"/>
              </a:rPr>
              <a:t>Still touching on the topic of functioning as part of a whole, Veterans' military background most definitely opened them to diversity. A military unit may consist of men, women, LGBT members, and mixed races. A unit will not work as one if the members are hostile against anyone that's not part of a general group standard. A unit should be able to perform its duties regardless of the diversity in the group. </a:t>
            </a:r>
          </a:p>
          <a:p>
            <a:pPr marL="160576" indent="0" algn="just">
              <a:buNone/>
            </a:pPr>
            <a:r>
              <a:rPr lang="en-US" sz="1000" b="1" dirty="0">
                <a:latin typeface="Arial" panose="020B0604020202020204" pitchFamily="34" charset="0"/>
              </a:rPr>
              <a:t>6. WILLINGNESS TO TAKE ON AND FINISH DIFFICULT TASKS</a:t>
            </a:r>
            <a:endParaRPr lang="en-US" sz="1000" dirty="0">
              <a:latin typeface="Arial" panose="020B0604020202020204" pitchFamily="34" charset="0"/>
            </a:endParaRPr>
          </a:p>
          <a:p>
            <a:pPr marL="160576" indent="0" algn="just">
              <a:buNone/>
            </a:pPr>
            <a:r>
              <a:rPr lang="en-US" sz="1000" dirty="0">
                <a:latin typeface="Arial" panose="020B0604020202020204" pitchFamily="34" charset="0"/>
              </a:rPr>
              <a:t>Having been goal-oriented, Veterans understand that an organization's success relies on taking on and finishing the tasks at hand no matter how difficult they are. Besides, a Veteran practically knows that no task is difficult when driven by teamwork. </a:t>
            </a:r>
          </a:p>
          <a:p>
            <a:pPr marL="160576" indent="0" algn="just">
              <a:buNone/>
            </a:pPr>
            <a:r>
              <a:rPr lang="en-US" sz="1000" b="1" dirty="0">
                <a:latin typeface="Arial" panose="020B0604020202020204" pitchFamily="34" charset="0"/>
              </a:rPr>
              <a:t>7. CROSS-FUNCTIONALITY</a:t>
            </a:r>
            <a:endParaRPr lang="en-US" sz="1000" dirty="0">
              <a:latin typeface="Arial" panose="020B0604020202020204" pitchFamily="34" charset="0"/>
            </a:endParaRPr>
          </a:p>
          <a:p>
            <a:pPr marL="160576" indent="0" algn="just">
              <a:buNone/>
            </a:pPr>
            <a:r>
              <a:rPr lang="en-US" sz="1000" dirty="0">
                <a:latin typeface="Arial" panose="020B0604020202020204" pitchFamily="34" charset="0"/>
              </a:rPr>
              <a:t>Very rarely will you encounter a Veteran that doesn't possess cross-functional skills. Military service includes extensive trainings on several computer programs and systems of education to empower its members the ability to solve problems in different fields.</a:t>
            </a:r>
          </a:p>
          <a:p>
            <a:pPr marL="160576" indent="0" algn="just">
              <a:buNone/>
            </a:pPr>
            <a:r>
              <a:rPr lang="en-US" sz="1000" b="1" dirty="0">
                <a:latin typeface="Arial" panose="020B0604020202020204" pitchFamily="34" charset="0"/>
              </a:rPr>
              <a:t>8. QUICK &amp; CREATIVE PROBLEM RESOLUTION</a:t>
            </a:r>
            <a:endParaRPr lang="en-US" sz="1000" dirty="0">
              <a:latin typeface="Arial" panose="020B0604020202020204" pitchFamily="34" charset="0"/>
            </a:endParaRPr>
          </a:p>
          <a:p>
            <a:pPr marL="160576" indent="0" algn="just">
              <a:buNone/>
            </a:pPr>
            <a:r>
              <a:rPr lang="en-US" sz="1000" dirty="0">
                <a:latin typeface="Arial" panose="020B0604020202020204" pitchFamily="34" charset="0"/>
              </a:rPr>
              <a:t>Speaking of problem solving, Veterans also have a strong sense of tackling a problematic situation quickly and creatively - with as little casualty as possible. This is definitely a profitable skill to acquire in a workplace because efficient problem solving means minimal losses. </a:t>
            </a:r>
          </a:p>
          <a:p>
            <a:pPr marL="160576" indent="0" algn="just">
              <a:buNone/>
            </a:pPr>
            <a:r>
              <a:rPr lang="en-US" sz="1000" b="1" dirty="0">
                <a:latin typeface="Arial" panose="020B0604020202020204" pitchFamily="34" charset="0"/>
              </a:rPr>
              <a:t>9. ADAPTABILITY</a:t>
            </a:r>
            <a:endParaRPr lang="en-US" sz="1000" dirty="0">
              <a:latin typeface="Arial" panose="020B0604020202020204" pitchFamily="34" charset="0"/>
            </a:endParaRPr>
          </a:p>
          <a:p>
            <a:pPr marL="160576" indent="0" algn="just">
              <a:buNone/>
            </a:pPr>
            <a:r>
              <a:rPr lang="en-US" sz="1000" dirty="0">
                <a:latin typeface="Arial" panose="020B0604020202020204" pitchFamily="34" charset="0"/>
              </a:rPr>
              <a:t>Change is constant in the military. Hence, it is important for each member to have the ability to adapt to any changes in situations, environments, leaders, and/or even group members. Just like in the military, civilian work life is prone to changes. Employing someone who is already used to adapting to changes will, for sure, be an asset to any company!</a:t>
            </a:r>
          </a:p>
          <a:p>
            <a:pPr marL="160576" indent="0" algn="just">
              <a:buNone/>
            </a:pPr>
            <a:r>
              <a:rPr lang="en-US" sz="1000" b="1" dirty="0">
                <a:latin typeface="Arial" panose="020B0604020202020204" pitchFamily="34" charset="0"/>
              </a:rPr>
              <a:t>10. RESPECT FOR RULES AND OBEDIENCE</a:t>
            </a:r>
            <a:endParaRPr lang="en-US" sz="1000" dirty="0">
              <a:latin typeface="Arial" panose="020B0604020202020204" pitchFamily="34" charset="0"/>
            </a:endParaRPr>
          </a:p>
          <a:p>
            <a:pPr marL="160576" indent="0" algn="just">
              <a:buNone/>
            </a:pPr>
            <a:r>
              <a:rPr lang="en-US" sz="1000" dirty="0">
                <a:latin typeface="Arial" panose="020B0604020202020204" pitchFamily="34" charset="0"/>
              </a:rPr>
              <a:t>Rules lead to success while obedience is the key to success. Rules are not a foreign concept among Veterans. Military service allows Veterans to understand the importance of rules in a company. Veterans respect and obey rules because their experiences have inculcated in them a sense of trust in the legitimacy of command.</a:t>
            </a:r>
          </a:p>
          <a:p>
            <a:pPr marL="160576" indent="0" algn="just">
              <a:buNone/>
            </a:pPr>
            <a:r>
              <a:rPr lang="en-US" sz="1000" dirty="0">
                <a:latin typeface="Arial" panose="020B0604020202020204" pitchFamily="34" charset="0"/>
              </a:rPr>
              <a:t> </a:t>
            </a:r>
          </a:p>
          <a:p>
            <a:pPr marL="160576" indent="0" algn="just">
              <a:buNone/>
            </a:pPr>
            <a:r>
              <a:rPr lang="en-US" sz="1000" dirty="0">
                <a:latin typeface="Arial" panose="020B0604020202020204" pitchFamily="34" charset="0"/>
              </a:rPr>
              <a:t>Hiring a Veteran gears your workplace towards success - is the short answer to the title question. Hiring a Veteran means hiring a dedicated employee that exudes teamwork, sense of accomplishment, and organizational prosperity. </a:t>
            </a:r>
          </a:p>
          <a:p>
            <a:endParaRPr lang="en-CA" sz="1000" dirty="0"/>
          </a:p>
        </p:txBody>
      </p:sp>
    </p:spTree>
    <p:extLst>
      <p:ext uri="{BB962C8B-B14F-4D97-AF65-F5344CB8AC3E}">
        <p14:creationId xmlns:p14="http://schemas.microsoft.com/office/powerpoint/2010/main" val="825299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8174-168C-A4E9-A79E-960BEC7DE8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ED5F5EF-FBA6-F82E-A6C6-5B53CA06E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70ACA4C-8E00-9C6A-52E9-35F9C69A0C09}"/>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C1156664-A574-22CB-60B1-CCF4E9D165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B5E994C-E675-9B42-391A-7CAD8872939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300000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BF21-4B16-5FC2-2002-7F797772260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6FA14C5-F3B7-553C-35C2-954571C2D7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32C8BD9-950C-A363-EBD2-B30A7F539BC6}"/>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65E4C85F-C0F1-CB12-8902-E4191F54345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E5778D-D061-713F-9D20-AF56695F75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490224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937D1-629D-7016-8EC5-620195E60E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F1EEDFF-8B84-4DA3-FAF1-35F095184B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B62502C-14ED-F5A7-3D8F-139E4B5B8DC3}"/>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0CD1A3B1-0BA5-AF7A-338B-4FE268A33FF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857E2A4-4A72-F016-25F0-B646F2758A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285412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47CA-EC56-521D-A1B3-FB5DD82C88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97DB088-E2CB-8521-0767-50B52A46AD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B0DD2B-61E0-48D8-1150-5DDD432C425F}"/>
              </a:ext>
            </a:extLst>
          </p:cNvPr>
          <p:cNvSpPr>
            <a:spLocks noGrp="1"/>
          </p:cNvSpPr>
          <p:nvPr>
            <p:ph type="dt" sz="half" idx="10"/>
          </p:nvPr>
        </p:nvSpPr>
        <p:spPr/>
        <p:txBody>
          <a:bodyPr/>
          <a:lstStyle/>
          <a:p>
            <a:fld id="{621F29EA-ED35-4C4B-AEED-E51DE6BE4992}" type="datetimeFigureOut">
              <a:rPr lang="en-CA" smtClean="0"/>
              <a:t>2023-04-26</a:t>
            </a:fld>
            <a:endParaRPr lang="en-CA"/>
          </a:p>
        </p:txBody>
      </p:sp>
      <p:sp>
        <p:nvSpPr>
          <p:cNvPr id="5" name="Footer Placeholder 4">
            <a:extLst>
              <a:ext uri="{FF2B5EF4-FFF2-40B4-BE49-F238E27FC236}">
                <a16:creationId xmlns:a16="http://schemas.microsoft.com/office/drawing/2014/main" id="{4F548CA8-B3F9-7F3E-328C-05D45D6E1EA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E0F7A6-5FA2-885C-D32C-31F7E158D270}"/>
              </a:ext>
            </a:extLst>
          </p:cNvPr>
          <p:cNvSpPr>
            <a:spLocks noGrp="1"/>
          </p:cNvSpPr>
          <p:nvPr>
            <p:ph type="sldNum" sz="quarter" idx="12"/>
          </p:nvPr>
        </p:nvSpPr>
        <p:spPr/>
        <p:txBody>
          <a:bodyPr/>
          <a:lstStyle/>
          <a:p>
            <a:fld id="{B36D0441-B3C7-4FE6-9B68-355CCDD0E17F}" type="slidenum">
              <a:rPr lang="en-CA" smtClean="0"/>
              <a:t>‹#›</a:t>
            </a:fld>
            <a:endParaRPr lang="en-CA"/>
          </a:p>
        </p:txBody>
      </p:sp>
    </p:spTree>
    <p:extLst>
      <p:ext uri="{BB962C8B-B14F-4D97-AF65-F5344CB8AC3E}">
        <p14:creationId xmlns:p14="http://schemas.microsoft.com/office/powerpoint/2010/main" val="2927395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B108-2785-CF76-D321-F5C27CF22EC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8CFD86B-57D5-7860-038A-779A35A9D9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C02E1A1-6C55-0926-BDA7-1067D6117BB2}"/>
              </a:ext>
            </a:extLst>
          </p:cNvPr>
          <p:cNvSpPr>
            <a:spLocks noGrp="1"/>
          </p:cNvSpPr>
          <p:nvPr>
            <p:ph type="dt" sz="half" idx="10"/>
          </p:nvPr>
        </p:nvSpPr>
        <p:spPr/>
        <p:txBody>
          <a:bodyPr/>
          <a:lstStyle/>
          <a:p>
            <a:fld id="{621F29EA-ED35-4C4B-AEED-E51DE6BE4992}" type="datetimeFigureOut">
              <a:rPr lang="en-CA" smtClean="0"/>
              <a:t>2023-04-26</a:t>
            </a:fld>
            <a:endParaRPr lang="en-CA"/>
          </a:p>
        </p:txBody>
      </p:sp>
      <p:sp>
        <p:nvSpPr>
          <p:cNvPr id="5" name="Footer Placeholder 4">
            <a:extLst>
              <a:ext uri="{FF2B5EF4-FFF2-40B4-BE49-F238E27FC236}">
                <a16:creationId xmlns:a16="http://schemas.microsoft.com/office/drawing/2014/main" id="{85222E6A-C40B-A112-C2DD-7577A99B2E9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6E11383-89B8-29C7-F084-0F151C79E23C}"/>
              </a:ext>
            </a:extLst>
          </p:cNvPr>
          <p:cNvSpPr>
            <a:spLocks noGrp="1"/>
          </p:cNvSpPr>
          <p:nvPr>
            <p:ph type="sldNum" sz="quarter" idx="12"/>
          </p:nvPr>
        </p:nvSpPr>
        <p:spPr/>
        <p:txBody>
          <a:bodyPr/>
          <a:lstStyle/>
          <a:p>
            <a:fld id="{B36D0441-B3C7-4FE6-9B68-355CCDD0E17F}" type="slidenum">
              <a:rPr lang="en-CA" smtClean="0"/>
              <a:t>‹#›</a:t>
            </a:fld>
            <a:endParaRPr lang="en-CA"/>
          </a:p>
        </p:txBody>
      </p:sp>
    </p:spTree>
    <p:extLst>
      <p:ext uri="{BB962C8B-B14F-4D97-AF65-F5344CB8AC3E}">
        <p14:creationId xmlns:p14="http://schemas.microsoft.com/office/powerpoint/2010/main" val="183571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2C52-ABBD-3FA6-7C0E-B6EC23AFEA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86869DC-C4C7-1EB0-79AC-FA8E2F370A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256BB2-5DC2-7E35-0A30-3AD192738228}"/>
              </a:ext>
            </a:extLst>
          </p:cNvPr>
          <p:cNvSpPr>
            <a:spLocks noGrp="1"/>
          </p:cNvSpPr>
          <p:nvPr>
            <p:ph type="dt" sz="half" idx="10"/>
          </p:nvPr>
        </p:nvSpPr>
        <p:spPr/>
        <p:txBody>
          <a:bodyPr/>
          <a:lstStyle/>
          <a:p>
            <a:fld id="{621F29EA-ED35-4C4B-AEED-E51DE6BE4992}" type="datetimeFigureOut">
              <a:rPr lang="en-CA" smtClean="0"/>
              <a:t>2023-04-26</a:t>
            </a:fld>
            <a:endParaRPr lang="en-CA"/>
          </a:p>
        </p:txBody>
      </p:sp>
      <p:sp>
        <p:nvSpPr>
          <p:cNvPr id="5" name="Footer Placeholder 4">
            <a:extLst>
              <a:ext uri="{FF2B5EF4-FFF2-40B4-BE49-F238E27FC236}">
                <a16:creationId xmlns:a16="http://schemas.microsoft.com/office/drawing/2014/main" id="{0861BCA2-8D93-769A-4529-9D4A4CBDAAE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A93429F-437E-027E-F233-2E2B89243F06}"/>
              </a:ext>
            </a:extLst>
          </p:cNvPr>
          <p:cNvSpPr>
            <a:spLocks noGrp="1"/>
          </p:cNvSpPr>
          <p:nvPr>
            <p:ph type="sldNum" sz="quarter" idx="12"/>
          </p:nvPr>
        </p:nvSpPr>
        <p:spPr/>
        <p:txBody>
          <a:bodyPr/>
          <a:lstStyle/>
          <a:p>
            <a:fld id="{B36D0441-B3C7-4FE6-9B68-355CCDD0E17F}" type="slidenum">
              <a:rPr lang="en-CA" smtClean="0"/>
              <a:t>‹#›</a:t>
            </a:fld>
            <a:endParaRPr lang="en-CA"/>
          </a:p>
        </p:txBody>
      </p:sp>
    </p:spTree>
    <p:extLst>
      <p:ext uri="{BB962C8B-B14F-4D97-AF65-F5344CB8AC3E}">
        <p14:creationId xmlns:p14="http://schemas.microsoft.com/office/powerpoint/2010/main" val="707703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B6836-C756-5778-E1C5-087136E6006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03C9D-48CB-8B71-E6E9-0C31C23E86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B1F8D84-5952-4B72-2AA9-BCA8243688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8A0B310-ADB2-8C75-FF25-2F6B070735EE}"/>
              </a:ext>
            </a:extLst>
          </p:cNvPr>
          <p:cNvSpPr>
            <a:spLocks noGrp="1"/>
          </p:cNvSpPr>
          <p:nvPr>
            <p:ph type="dt" sz="half" idx="10"/>
          </p:nvPr>
        </p:nvSpPr>
        <p:spPr/>
        <p:txBody>
          <a:bodyPr/>
          <a:lstStyle/>
          <a:p>
            <a:fld id="{621F29EA-ED35-4C4B-AEED-E51DE6BE4992}" type="datetimeFigureOut">
              <a:rPr lang="en-CA" smtClean="0"/>
              <a:t>2023-04-26</a:t>
            </a:fld>
            <a:endParaRPr lang="en-CA"/>
          </a:p>
        </p:txBody>
      </p:sp>
      <p:sp>
        <p:nvSpPr>
          <p:cNvPr id="6" name="Footer Placeholder 5">
            <a:extLst>
              <a:ext uri="{FF2B5EF4-FFF2-40B4-BE49-F238E27FC236}">
                <a16:creationId xmlns:a16="http://schemas.microsoft.com/office/drawing/2014/main" id="{424E2B18-15C6-44A4-192D-EFF174B976C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5092A99-5BA0-D55E-96BE-B0E817468EFB}"/>
              </a:ext>
            </a:extLst>
          </p:cNvPr>
          <p:cNvSpPr>
            <a:spLocks noGrp="1"/>
          </p:cNvSpPr>
          <p:nvPr>
            <p:ph type="sldNum" sz="quarter" idx="12"/>
          </p:nvPr>
        </p:nvSpPr>
        <p:spPr/>
        <p:txBody>
          <a:bodyPr/>
          <a:lstStyle/>
          <a:p>
            <a:fld id="{B36D0441-B3C7-4FE6-9B68-355CCDD0E17F}" type="slidenum">
              <a:rPr lang="en-CA" smtClean="0"/>
              <a:t>‹#›</a:t>
            </a:fld>
            <a:endParaRPr lang="en-CA"/>
          </a:p>
        </p:txBody>
      </p:sp>
    </p:spTree>
    <p:extLst>
      <p:ext uri="{BB962C8B-B14F-4D97-AF65-F5344CB8AC3E}">
        <p14:creationId xmlns:p14="http://schemas.microsoft.com/office/powerpoint/2010/main" val="1580023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4F6B-9740-00C3-3530-A5BAE8CF15A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DF6A8F2-A20F-0CA7-686E-CBDFA961DF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60A8A1-9A03-08FA-5FF7-15DB749FF5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2BED1BB-BCD6-7B34-9C4F-5A0250E747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4B6BCF-B1A4-3B28-D424-929BF5C975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0F32D74-20CD-A0D0-30C1-3FE8D5BEC3AD}"/>
              </a:ext>
            </a:extLst>
          </p:cNvPr>
          <p:cNvSpPr>
            <a:spLocks noGrp="1"/>
          </p:cNvSpPr>
          <p:nvPr>
            <p:ph type="dt" sz="half" idx="10"/>
          </p:nvPr>
        </p:nvSpPr>
        <p:spPr/>
        <p:txBody>
          <a:bodyPr/>
          <a:lstStyle/>
          <a:p>
            <a:fld id="{621F29EA-ED35-4C4B-AEED-E51DE6BE4992}" type="datetimeFigureOut">
              <a:rPr lang="en-CA" smtClean="0"/>
              <a:t>2023-04-26</a:t>
            </a:fld>
            <a:endParaRPr lang="en-CA"/>
          </a:p>
        </p:txBody>
      </p:sp>
      <p:sp>
        <p:nvSpPr>
          <p:cNvPr id="8" name="Footer Placeholder 7">
            <a:extLst>
              <a:ext uri="{FF2B5EF4-FFF2-40B4-BE49-F238E27FC236}">
                <a16:creationId xmlns:a16="http://schemas.microsoft.com/office/drawing/2014/main" id="{70C34FEB-F404-C1FD-0C61-32C770E690D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DBADEE6-50C3-5B9A-8DCA-7E88DB92DE37}"/>
              </a:ext>
            </a:extLst>
          </p:cNvPr>
          <p:cNvSpPr>
            <a:spLocks noGrp="1"/>
          </p:cNvSpPr>
          <p:nvPr>
            <p:ph type="sldNum" sz="quarter" idx="12"/>
          </p:nvPr>
        </p:nvSpPr>
        <p:spPr/>
        <p:txBody>
          <a:bodyPr/>
          <a:lstStyle/>
          <a:p>
            <a:fld id="{B36D0441-B3C7-4FE6-9B68-355CCDD0E17F}" type="slidenum">
              <a:rPr lang="en-CA" smtClean="0"/>
              <a:t>‹#›</a:t>
            </a:fld>
            <a:endParaRPr lang="en-CA"/>
          </a:p>
        </p:txBody>
      </p:sp>
    </p:spTree>
    <p:extLst>
      <p:ext uri="{BB962C8B-B14F-4D97-AF65-F5344CB8AC3E}">
        <p14:creationId xmlns:p14="http://schemas.microsoft.com/office/powerpoint/2010/main" val="2756358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15FF-482D-7E11-8608-A6E0989A87D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4B4ED98-328E-AF3F-1C19-1AC3BA8EC913}"/>
              </a:ext>
            </a:extLst>
          </p:cNvPr>
          <p:cNvSpPr>
            <a:spLocks noGrp="1"/>
          </p:cNvSpPr>
          <p:nvPr>
            <p:ph type="dt" sz="half" idx="10"/>
          </p:nvPr>
        </p:nvSpPr>
        <p:spPr/>
        <p:txBody>
          <a:bodyPr/>
          <a:lstStyle/>
          <a:p>
            <a:fld id="{621F29EA-ED35-4C4B-AEED-E51DE6BE4992}" type="datetimeFigureOut">
              <a:rPr lang="en-CA" smtClean="0"/>
              <a:t>2023-04-26</a:t>
            </a:fld>
            <a:endParaRPr lang="en-CA"/>
          </a:p>
        </p:txBody>
      </p:sp>
      <p:sp>
        <p:nvSpPr>
          <p:cNvPr id="4" name="Footer Placeholder 3">
            <a:extLst>
              <a:ext uri="{FF2B5EF4-FFF2-40B4-BE49-F238E27FC236}">
                <a16:creationId xmlns:a16="http://schemas.microsoft.com/office/drawing/2014/main" id="{44102C5F-A458-3703-3D94-3D508624946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1CD932A-5885-88A7-98DE-2C0B256F8DBA}"/>
              </a:ext>
            </a:extLst>
          </p:cNvPr>
          <p:cNvSpPr>
            <a:spLocks noGrp="1"/>
          </p:cNvSpPr>
          <p:nvPr>
            <p:ph type="sldNum" sz="quarter" idx="12"/>
          </p:nvPr>
        </p:nvSpPr>
        <p:spPr/>
        <p:txBody>
          <a:bodyPr/>
          <a:lstStyle/>
          <a:p>
            <a:fld id="{B36D0441-B3C7-4FE6-9B68-355CCDD0E17F}" type="slidenum">
              <a:rPr lang="en-CA" smtClean="0"/>
              <a:t>‹#›</a:t>
            </a:fld>
            <a:endParaRPr lang="en-CA"/>
          </a:p>
        </p:txBody>
      </p:sp>
    </p:spTree>
    <p:extLst>
      <p:ext uri="{BB962C8B-B14F-4D97-AF65-F5344CB8AC3E}">
        <p14:creationId xmlns:p14="http://schemas.microsoft.com/office/powerpoint/2010/main" val="2241276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7BDFBA-D341-12A0-78DA-C37876E494F7}"/>
              </a:ext>
            </a:extLst>
          </p:cNvPr>
          <p:cNvSpPr>
            <a:spLocks noGrp="1"/>
          </p:cNvSpPr>
          <p:nvPr>
            <p:ph type="dt" sz="half" idx="10"/>
          </p:nvPr>
        </p:nvSpPr>
        <p:spPr/>
        <p:txBody>
          <a:bodyPr/>
          <a:lstStyle/>
          <a:p>
            <a:fld id="{621F29EA-ED35-4C4B-AEED-E51DE6BE4992}" type="datetimeFigureOut">
              <a:rPr lang="en-CA" smtClean="0"/>
              <a:t>2023-04-26</a:t>
            </a:fld>
            <a:endParaRPr lang="en-CA"/>
          </a:p>
        </p:txBody>
      </p:sp>
      <p:sp>
        <p:nvSpPr>
          <p:cNvPr id="3" name="Footer Placeholder 2">
            <a:extLst>
              <a:ext uri="{FF2B5EF4-FFF2-40B4-BE49-F238E27FC236}">
                <a16:creationId xmlns:a16="http://schemas.microsoft.com/office/drawing/2014/main" id="{339347F5-17FF-85F8-226C-92A8510B71F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E0B68EB-7053-3110-D9D9-FB003537F6E7}"/>
              </a:ext>
            </a:extLst>
          </p:cNvPr>
          <p:cNvSpPr>
            <a:spLocks noGrp="1"/>
          </p:cNvSpPr>
          <p:nvPr>
            <p:ph type="sldNum" sz="quarter" idx="12"/>
          </p:nvPr>
        </p:nvSpPr>
        <p:spPr/>
        <p:txBody>
          <a:bodyPr/>
          <a:lstStyle/>
          <a:p>
            <a:fld id="{B36D0441-B3C7-4FE6-9B68-355CCDD0E17F}" type="slidenum">
              <a:rPr lang="en-CA" smtClean="0"/>
              <a:t>‹#›</a:t>
            </a:fld>
            <a:endParaRPr lang="en-CA"/>
          </a:p>
        </p:txBody>
      </p:sp>
    </p:spTree>
    <p:extLst>
      <p:ext uri="{BB962C8B-B14F-4D97-AF65-F5344CB8AC3E}">
        <p14:creationId xmlns:p14="http://schemas.microsoft.com/office/powerpoint/2010/main" val="1978015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7ED9-EF11-0004-AB94-DE10273D77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A3FF1CD-73FD-CDA2-7239-DA1DFF490A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86265BF-A272-5F77-76BF-AD68B7A3F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026147-6F37-4923-85DE-55F115741CA0}"/>
              </a:ext>
            </a:extLst>
          </p:cNvPr>
          <p:cNvSpPr>
            <a:spLocks noGrp="1"/>
          </p:cNvSpPr>
          <p:nvPr>
            <p:ph type="dt" sz="half" idx="10"/>
          </p:nvPr>
        </p:nvSpPr>
        <p:spPr/>
        <p:txBody>
          <a:bodyPr/>
          <a:lstStyle/>
          <a:p>
            <a:fld id="{621F29EA-ED35-4C4B-AEED-E51DE6BE4992}" type="datetimeFigureOut">
              <a:rPr lang="en-CA" smtClean="0"/>
              <a:t>2023-04-26</a:t>
            </a:fld>
            <a:endParaRPr lang="en-CA"/>
          </a:p>
        </p:txBody>
      </p:sp>
      <p:sp>
        <p:nvSpPr>
          <p:cNvPr id="6" name="Footer Placeholder 5">
            <a:extLst>
              <a:ext uri="{FF2B5EF4-FFF2-40B4-BE49-F238E27FC236}">
                <a16:creationId xmlns:a16="http://schemas.microsoft.com/office/drawing/2014/main" id="{11E6EED8-CAA9-450A-3F18-CB8C13E82CE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BC9038D-3276-2DB7-6C75-49219C622CA0}"/>
              </a:ext>
            </a:extLst>
          </p:cNvPr>
          <p:cNvSpPr>
            <a:spLocks noGrp="1"/>
          </p:cNvSpPr>
          <p:nvPr>
            <p:ph type="sldNum" sz="quarter" idx="12"/>
          </p:nvPr>
        </p:nvSpPr>
        <p:spPr/>
        <p:txBody>
          <a:bodyPr/>
          <a:lstStyle/>
          <a:p>
            <a:fld id="{B36D0441-B3C7-4FE6-9B68-355CCDD0E17F}" type="slidenum">
              <a:rPr lang="en-CA" smtClean="0"/>
              <a:t>‹#›</a:t>
            </a:fld>
            <a:endParaRPr lang="en-CA"/>
          </a:p>
        </p:txBody>
      </p:sp>
    </p:spTree>
    <p:extLst>
      <p:ext uri="{BB962C8B-B14F-4D97-AF65-F5344CB8AC3E}">
        <p14:creationId xmlns:p14="http://schemas.microsoft.com/office/powerpoint/2010/main" val="63058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5196D-8882-A70D-47E1-12AD29B8B15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BB4A798-E8F2-5069-B492-5B7DBCB2B610}"/>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B690909B-80B1-77C7-FAA2-6DE62A18B299}"/>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9AEDD6E0-5E35-D38B-AB9A-51CE125F9A1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E39E093-7C51-71FB-AB49-73CE5409CB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pic>
        <p:nvPicPr>
          <p:cNvPr id="7" name="Picture 6" descr="Map&#10;&#10;Description automatically generated with low confidence">
            <a:extLst>
              <a:ext uri="{FF2B5EF4-FFF2-40B4-BE49-F238E27FC236}">
                <a16:creationId xmlns:a16="http://schemas.microsoft.com/office/drawing/2014/main" id="{50273724-EB2D-4798-CF61-33EEC65F07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3434" y="-785397"/>
            <a:ext cx="4183349" cy="3233033"/>
          </a:xfrm>
          <a:prstGeom prst="rect">
            <a:avLst/>
          </a:prstGeom>
          <a:noFill/>
          <a:ln>
            <a:noFill/>
          </a:ln>
        </p:spPr>
      </p:pic>
    </p:spTree>
    <p:extLst>
      <p:ext uri="{BB962C8B-B14F-4D97-AF65-F5344CB8AC3E}">
        <p14:creationId xmlns:p14="http://schemas.microsoft.com/office/powerpoint/2010/main" val="374039416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9DB1-9691-EAD8-C2AC-DB23D94AA1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7C1B273-5F74-003F-207B-2CE75740CB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2D992F5-934C-4AC3-070D-DDE0E8A64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3A37D-939E-7B41-A445-4EED35687521}"/>
              </a:ext>
            </a:extLst>
          </p:cNvPr>
          <p:cNvSpPr>
            <a:spLocks noGrp="1"/>
          </p:cNvSpPr>
          <p:nvPr>
            <p:ph type="dt" sz="half" idx="10"/>
          </p:nvPr>
        </p:nvSpPr>
        <p:spPr/>
        <p:txBody>
          <a:bodyPr/>
          <a:lstStyle/>
          <a:p>
            <a:fld id="{621F29EA-ED35-4C4B-AEED-E51DE6BE4992}" type="datetimeFigureOut">
              <a:rPr lang="en-CA" smtClean="0"/>
              <a:t>2023-04-26</a:t>
            </a:fld>
            <a:endParaRPr lang="en-CA"/>
          </a:p>
        </p:txBody>
      </p:sp>
      <p:sp>
        <p:nvSpPr>
          <p:cNvPr id="6" name="Footer Placeholder 5">
            <a:extLst>
              <a:ext uri="{FF2B5EF4-FFF2-40B4-BE49-F238E27FC236}">
                <a16:creationId xmlns:a16="http://schemas.microsoft.com/office/drawing/2014/main" id="{3F68C7BD-8224-E9D4-33A1-9FBBFE8DB8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FE3CF89-AA19-62DB-1DD3-D46095691A06}"/>
              </a:ext>
            </a:extLst>
          </p:cNvPr>
          <p:cNvSpPr>
            <a:spLocks noGrp="1"/>
          </p:cNvSpPr>
          <p:nvPr>
            <p:ph type="sldNum" sz="quarter" idx="12"/>
          </p:nvPr>
        </p:nvSpPr>
        <p:spPr/>
        <p:txBody>
          <a:bodyPr/>
          <a:lstStyle/>
          <a:p>
            <a:fld id="{B36D0441-B3C7-4FE6-9B68-355CCDD0E17F}" type="slidenum">
              <a:rPr lang="en-CA" smtClean="0"/>
              <a:t>‹#›</a:t>
            </a:fld>
            <a:endParaRPr lang="en-CA"/>
          </a:p>
        </p:txBody>
      </p:sp>
    </p:spTree>
    <p:extLst>
      <p:ext uri="{BB962C8B-B14F-4D97-AF65-F5344CB8AC3E}">
        <p14:creationId xmlns:p14="http://schemas.microsoft.com/office/powerpoint/2010/main" val="2541399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4F20-FB78-9542-DE74-AC74468A620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FF99BD6-7282-7DB7-D84D-B53E09E333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E6FC2C7-DD87-3B1F-FDBB-3A1BFDA915B2}"/>
              </a:ext>
            </a:extLst>
          </p:cNvPr>
          <p:cNvSpPr>
            <a:spLocks noGrp="1"/>
          </p:cNvSpPr>
          <p:nvPr>
            <p:ph type="dt" sz="half" idx="10"/>
          </p:nvPr>
        </p:nvSpPr>
        <p:spPr/>
        <p:txBody>
          <a:bodyPr/>
          <a:lstStyle/>
          <a:p>
            <a:fld id="{621F29EA-ED35-4C4B-AEED-E51DE6BE4992}" type="datetimeFigureOut">
              <a:rPr lang="en-CA" smtClean="0"/>
              <a:t>2023-04-26</a:t>
            </a:fld>
            <a:endParaRPr lang="en-CA"/>
          </a:p>
        </p:txBody>
      </p:sp>
      <p:sp>
        <p:nvSpPr>
          <p:cNvPr id="5" name="Footer Placeholder 4">
            <a:extLst>
              <a:ext uri="{FF2B5EF4-FFF2-40B4-BE49-F238E27FC236}">
                <a16:creationId xmlns:a16="http://schemas.microsoft.com/office/drawing/2014/main" id="{E8BEF99E-F3B2-6E6D-0280-3A2E7B1D95E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74BF773-866B-4ADA-3AF6-DA9C885B6FA8}"/>
              </a:ext>
            </a:extLst>
          </p:cNvPr>
          <p:cNvSpPr>
            <a:spLocks noGrp="1"/>
          </p:cNvSpPr>
          <p:nvPr>
            <p:ph type="sldNum" sz="quarter" idx="12"/>
          </p:nvPr>
        </p:nvSpPr>
        <p:spPr/>
        <p:txBody>
          <a:bodyPr/>
          <a:lstStyle/>
          <a:p>
            <a:fld id="{B36D0441-B3C7-4FE6-9B68-355CCDD0E17F}" type="slidenum">
              <a:rPr lang="en-CA" smtClean="0"/>
              <a:t>‹#›</a:t>
            </a:fld>
            <a:endParaRPr lang="en-CA"/>
          </a:p>
        </p:txBody>
      </p:sp>
    </p:spTree>
    <p:extLst>
      <p:ext uri="{BB962C8B-B14F-4D97-AF65-F5344CB8AC3E}">
        <p14:creationId xmlns:p14="http://schemas.microsoft.com/office/powerpoint/2010/main" val="4098092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2D34BA-4033-E246-5CF0-7ACE043F90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D964171-4E1B-0268-C5B3-CEFFD9C5ED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EEC4699-4D6B-19D4-26CD-F97EC499010F}"/>
              </a:ext>
            </a:extLst>
          </p:cNvPr>
          <p:cNvSpPr>
            <a:spLocks noGrp="1"/>
          </p:cNvSpPr>
          <p:nvPr>
            <p:ph type="dt" sz="half" idx="10"/>
          </p:nvPr>
        </p:nvSpPr>
        <p:spPr/>
        <p:txBody>
          <a:bodyPr/>
          <a:lstStyle/>
          <a:p>
            <a:fld id="{621F29EA-ED35-4C4B-AEED-E51DE6BE4992}" type="datetimeFigureOut">
              <a:rPr lang="en-CA" smtClean="0"/>
              <a:t>2023-04-26</a:t>
            </a:fld>
            <a:endParaRPr lang="en-CA"/>
          </a:p>
        </p:txBody>
      </p:sp>
      <p:sp>
        <p:nvSpPr>
          <p:cNvPr id="5" name="Footer Placeholder 4">
            <a:extLst>
              <a:ext uri="{FF2B5EF4-FFF2-40B4-BE49-F238E27FC236}">
                <a16:creationId xmlns:a16="http://schemas.microsoft.com/office/drawing/2014/main" id="{41B8EFBE-6D2E-8C3A-C55B-81C6106C41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EF73B85-E3BF-D5BD-4E86-E851B117DC10}"/>
              </a:ext>
            </a:extLst>
          </p:cNvPr>
          <p:cNvSpPr>
            <a:spLocks noGrp="1"/>
          </p:cNvSpPr>
          <p:nvPr>
            <p:ph type="sldNum" sz="quarter" idx="12"/>
          </p:nvPr>
        </p:nvSpPr>
        <p:spPr/>
        <p:txBody>
          <a:bodyPr/>
          <a:lstStyle/>
          <a:p>
            <a:fld id="{B36D0441-B3C7-4FE6-9B68-355CCDD0E17F}" type="slidenum">
              <a:rPr lang="en-CA" smtClean="0"/>
              <a:t>‹#›</a:t>
            </a:fld>
            <a:endParaRPr lang="en-CA"/>
          </a:p>
        </p:txBody>
      </p:sp>
    </p:spTree>
    <p:extLst>
      <p:ext uri="{BB962C8B-B14F-4D97-AF65-F5344CB8AC3E}">
        <p14:creationId xmlns:p14="http://schemas.microsoft.com/office/powerpoint/2010/main" val="185934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202B-D9BC-F645-E783-E2FADF4059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F28B7ED-0FC4-77B6-9305-03F253A724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1B1A6A-1D46-C968-B926-E111B7314850}"/>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3DC33FFC-A0DC-2587-3DFA-FC7746C338A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823EFDA-B63A-9EE4-E5F5-E4D1D16A797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101317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8A2C-45DB-6953-91C7-8C2CB46E77D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E8A844-F4B4-BE8D-AA1A-CD420D0647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387DDBD-C547-F817-013F-76813B8FB1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84980B6-6FF5-3AF8-2CC9-5C61E5D7D13A}"/>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901750B0-4C5C-BAB4-CAE4-F6F7BC2C6C0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975EC91-7465-A8A7-4573-F9FB65DA5F2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53605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A640B-930F-5035-0E78-4253D47CCE90}"/>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EB9EF89-B2AE-A357-2681-90CBF77988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C89F18-EA2E-E467-02FF-F6418617E3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D066573-B10E-3BD4-73B6-8DA6375C0C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06F817-30B9-96F3-F469-16681FD416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C79BDD0-A65B-AA41-0990-7F15154D6278}"/>
              </a:ext>
            </a:extLst>
          </p:cNvPr>
          <p:cNvSpPr>
            <a:spLocks noGrp="1"/>
          </p:cNvSpPr>
          <p:nvPr>
            <p:ph type="dt" sz="half" idx="10"/>
          </p:nvPr>
        </p:nvSpPr>
        <p:spPr/>
        <p:txBody>
          <a:bodyPr/>
          <a:lstStyle/>
          <a:p>
            <a:endParaRPr lang="en-CA"/>
          </a:p>
        </p:txBody>
      </p:sp>
      <p:sp>
        <p:nvSpPr>
          <p:cNvPr id="8" name="Footer Placeholder 7">
            <a:extLst>
              <a:ext uri="{FF2B5EF4-FFF2-40B4-BE49-F238E27FC236}">
                <a16:creationId xmlns:a16="http://schemas.microsoft.com/office/drawing/2014/main" id="{466615E1-EB3E-EDEB-48B9-200B67D89E4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BA1C8C1-2B5B-E065-1E8F-F9B7135F90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92212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9E08-EB27-B443-CFDC-41279DDB5D1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064462E-EFAB-5DDE-EA90-CBE722DCF88C}"/>
              </a:ext>
            </a:extLst>
          </p:cNvPr>
          <p:cNvSpPr>
            <a:spLocks noGrp="1"/>
          </p:cNvSpPr>
          <p:nvPr>
            <p:ph type="dt" sz="half" idx="10"/>
          </p:nvPr>
        </p:nvSpPr>
        <p:spPr/>
        <p:txBody>
          <a:bodyPr/>
          <a:lstStyle/>
          <a:p>
            <a:endParaRPr lang="en-CA"/>
          </a:p>
        </p:txBody>
      </p:sp>
      <p:sp>
        <p:nvSpPr>
          <p:cNvPr id="4" name="Footer Placeholder 3">
            <a:extLst>
              <a:ext uri="{FF2B5EF4-FFF2-40B4-BE49-F238E27FC236}">
                <a16:creationId xmlns:a16="http://schemas.microsoft.com/office/drawing/2014/main" id="{45C95FC0-85D1-30AE-3B94-1F5B110B116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D7F6E13-8D3E-5366-625E-839C29C8F36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07482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B6CF37-DEDB-335F-A96B-50D3B7D58C10}"/>
              </a:ext>
            </a:extLst>
          </p:cNvPr>
          <p:cNvSpPr>
            <a:spLocks noGrp="1"/>
          </p:cNvSpPr>
          <p:nvPr>
            <p:ph type="dt" sz="half" idx="10"/>
          </p:nvPr>
        </p:nvSpPr>
        <p:spPr/>
        <p:txBody>
          <a:bodyPr/>
          <a:lstStyle/>
          <a:p>
            <a:endParaRPr lang="en-CA"/>
          </a:p>
        </p:txBody>
      </p:sp>
      <p:sp>
        <p:nvSpPr>
          <p:cNvPr id="3" name="Footer Placeholder 2">
            <a:extLst>
              <a:ext uri="{FF2B5EF4-FFF2-40B4-BE49-F238E27FC236}">
                <a16:creationId xmlns:a16="http://schemas.microsoft.com/office/drawing/2014/main" id="{2AB3BFBB-EAFA-59E0-819C-638FFD48FE0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B73E34B-29E0-3CE6-6840-71655ADD21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81510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973-1735-CC1C-15C0-E57CFCC25B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0E0DCB-A52A-7216-019D-A77612986A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89CF99E-92DB-CE58-ACC7-CD60154024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989DB2-16DF-1F5C-47F9-AD27904780A4}"/>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580BFA10-AC18-8347-ACB1-A02D8024F80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AB5BB1-BDAE-2E52-A439-D559F8F90CF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03001368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27FC-F3B4-371E-6825-63ACD11F65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826B4F2-CF12-8A1F-F58D-0C60130E7C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91699C3-93F2-EF66-BA4B-256A87652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22022-6CCD-E6AC-5D81-1D53515FC111}"/>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C670E1DD-EB29-C591-6031-5F6E6ED3B97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79C0FE1-D1F2-55DB-1743-84FC058D296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0505406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97E707-E77D-2339-E438-8A576C1167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6E5CDEF-EF1E-9B46-485C-9B9AC24A42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A183AE-FA18-A416-AB4A-090CA9BEC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A"/>
          </a:p>
        </p:txBody>
      </p:sp>
      <p:sp>
        <p:nvSpPr>
          <p:cNvPr id="5" name="Footer Placeholder 4">
            <a:extLst>
              <a:ext uri="{FF2B5EF4-FFF2-40B4-BE49-F238E27FC236}">
                <a16:creationId xmlns:a16="http://schemas.microsoft.com/office/drawing/2014/main" id="{39E7B603-B340-9877-9FCF-BE18C86AC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2C3F346-2C34-6A7D-38B5-4901C7D94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844200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BC379A-F832-A3B2-40D5-D8DC4B2550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FECE056-DFD0-050C-97B8-457B53A90A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4EE3F2-E0EA-8CD3-C0E8-C7E5A8E71F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F29EA-ED35-4C4B-AEED-E51DE6BE4992}" type="datetimeFigureOut">
              <a:rPr lang="en-CA" smtClean="0"/>
              <a:t>2023-04-26</a:t>
            </a:fld>
            <a:endParaRPr lang="en-CA"/>
          </a:p>
        </p:txBody>
      </p:sp>
      <p:sp>
        <p:nvSpPr>
          <p:cNvPr id="5" name="Footer Placeholder 4">
            <a:extLst>
              <a:ext uri="{FF2B5EF4-FFF2-40B4-BE49-F238E27FC236}">
                <a16:creationId xmlns:a16="http://schemas.microsoft.com/office/drawing/2014/main" id="{3157E8EE-1196-1FEC-BDD9-F5FE72BE7B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C4C52B0-E77F-C5E3-E0E1-CDF150B10D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D0441-B3C7-4FE6-9B68-355CCDD0E17F}" type="slidenum">
              <a:rPr lang="en-CA" smtClean="0"/>
              <a:t>‹#›</a:t>
            </a:fld>
            <a:endParaRPr lang="en-CA"/>
          </a:p>
        </p:txBody>
      </p:sp>
    </p:spTree>
    <p:extLst>
      <p:ext uri="{BB962C8B-B14F-4D97-AF65-F5344CB8AC3E}">
        <p14:creationId xmlns:p14="http://schemas.microsoft.com/office/powerpoint/2010/main" val="8925418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25.emf"/><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14.xml"/><Relationship Id="rId16" Type="http://schemas.openxmlformats.org/officeDocument/2006/relationships/image" Target="../media/image34.svg"/><Relationship Id="rId1" Type="http://schemas.openxmlformats.org/officeDocument/2006/relationships/slideLayout" Target="../slideLayouts/slideLayout2.xml"/><Relationship Id="rId6" Type="http://schemas.openxmlformats.org/officeDocument/2006/relationships/image" Target="../media/image24.emf"/><Relationship Id="rId11" Type="http://schemas.openxmlformats.org/officeDocument/2006/relationships/image" Target="../media/image29.png"/><Relationship Id="rId5" Type="http://schemas.openxmlformats.org/officeDocument/2006/relationships/image" Target="../media/image23.emf"/><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emf"/><Relationship Id="rId9" Type="http://schemas.openxmlformats.org/officeDocument/2006/relationships/image" Target="../media/image27.png"/><Relationship Id="rId14" Type="http://schemas.openxmlformats.org/officeDocument/2006/relationships/image" Target="../media/image32.svg"/></Relationships>
</file>

<file path=ppt/slides/_rels/slide16.xml.rels><?xml version="1.0" encoding="UTF-8" standalone="yes"?>
<Relationships xmlns="http://schemas.openxmlformats.org/package/2006/relationships"><Relationship Id="rId3" Type="http://schemas.openxmlformats.org/officeDocument/2006/relationships/hyperlink" Target="mailto:talent@cybercatalyst.i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hyperlink" Target="https://cybercatalyst.io/TechVe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5" name="Google Shape;85;p1"/>
          <p:cNvSpPr txBox="1">
            <a:spLocks noGrp="1"/>
          </p:cNvSpPr>
          <p:nvPr>
            <p:ph type="ctrTitle"/>
          </p:nvPr>
        </p:nvSpPr>
        <p:spPr>
          <a:xfrm>
            <a:off x="1293616" y="-104287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CA" b="1" dirty="0">
                <a:solidFill>
                  <a:srgbClr val="7030A0"/>
                </a:solidFill>
              </a:rPr>
              <a:t>CyberCatalyst.io/TechVets</a:t>
            </a:r>
            <a:endParaRPr b="1" dirty="0">
              <a:solidFill>
                <a:srgbClr val="7030A0"/>
              </a:solidFill>
            </a:endParaRPr>
          </a:p>
        </p:txBody>
      </p:sp>
      <p:sp>
        <p:nvSpPr>
          <p:cNvPr id="86" name="Google Shape;86;p1"/>
          <p:cNvSpPr txBox="1">
            <a:spLocks noGrp="1"/>
          </p:cNvSpPr>
          <p:nvPr>
            <p:ph type="subTitle" idx="1"/>
          </p:nvPr>
        </p:nvSpPr>
        <p:spPr>
          <a:xfrm>
            <a:off x="2052988" y="1351168"/>
            <a:ext cx="8506857" cy="54927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r>
              <a:rPr lang="en-CA" dirty="0">
                <a:solidFill>
                  <a:srgbClr val="7030A0"/>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Canadian Veterans Entering Software &amp; Cyber Security Careers</a:t>
            </a:r>
            <a:endParaRPr dirty="0">
              <a:solidFill>
                <a:srgbClr val="7030A0"/>
              </a:solidFill>
            </a:endParaRPr>
          </a:p>
        </p:txBody>
      </p:sp>
      <p:sp>
        <p:nvSpPr>
          <p:cNvPr id="4" name="Slide Number Placeholder 3">
            <a:extLst>
              <a:ext uri="{FF2B5EF4-FFF2-40B4-BE49-F238E27FC236}">
                <a16:creationId xmlns:a16="http://schemas.microsoft.com/office/drawing/2014/main" id="{4E37C8B6-6123-7D29-3712-B46BA2E07E5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1</a:t>
            </a:fld>
            <a:endParaRPr lang="en-CA"/>
          </a:p>
        </p:txBody>
      </p:sp>
      <p:sp>
        <p:nvSpPr>
          <p:cNvPr id="88" name="Google Shape;88;p1"/>
          <p:cNvSpPr txBox="1"/>
          <p:nvPr/>
        </p:nvSpPr>
        <p:spPr>
          <a:xfrm>
            <a:off x="6630660" y="6069585"/>
            <a:ext cx="4919785" cy="556454"/>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7030A0"/>
              </a:buClr>
              <a:buSzPts val="2400"/>
              <a:buFont typeface="Arial"/>
              <a:buNone/>
            </a:pPr>
            <a:r>
              <a:rPr lang="en-CA" sz="2400" b="0" i="0" u="none" strike="noStrike" cap="none" dirty="0">
                <a:solidFill>
                  <a:srgbClr val="7030A0"/>
                </a:solidFill>
                <a:latin typeface="Aharoni"/>
                <a:ea typeface="Aharoni"/>
                <a:cs typeface="Aharoni"/>
                <a:sym typeface="Aharoni"/>
              </a:rPr>
              <a:t>TALENT SOLUTIONS</a:t>
            </a:r>
            <a:endParaRPr dirty="0"/>
          </a:p>
        </p:txBody>
      </p:sp>
      <p:sp>
        <p:nvSpPr>
          <p:cNvPr id="3" name="TextBox 2">
            <a:extLst>
              <a:ext uri="{FF2B5EF4-FFF2-40B4-BE49-F238E27FC236}">
                <a16:creationId xmlns:a16="http://schemas.microsoft.com/office/drawing/2014/main" id="{A1FA73E8-44B3-8FDA-63AF-F58CA29BA4B7}"/>
              </a:ext>
            </a:extLst>
          </p:cNvPr>
          <p:cNvSpPr txBox="1"/>
          <p:nvPr/>
        </p:nvSpPr>
        <p:spPr>
          <a:xfrm>
            <a:off x="265427" y="2137495"/>
            <a:ext cx="5284246" cy="2092881"/>
          </a:xfrm>
          <a:prstGeom prst="rect">
            <a:avLst/>
          </a:prstGeom>
          <a:noFill/>
        </p:spPr>
        <p:txBody>
          <a:bodyPr wrap="square" rtlCol="0">
            <a:spAutoFit/>
          </a:bodyPr>
          <a:lstStyle/>
          <a:p>
            <a:pPr algn="ctr">
              <a:lnSpc>
                <a:spcPct val="114000"/>
              </a:lnSpc>
            </a:pPr>
            <a:r>
              <a:rPr lang="en-CA" sz="2000" b="1"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Accelerate career preparation and placement of exmilitary and family members through management of </a:t>
            </a:r>
            <a:r>
              <a:rPr lang="en-CA" sz="2000" b="1" baseline="30000"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1</a:t>
            </a:r>
            <a:r>
              <a:rPr lang="en-CA" sz="2000" b="1"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micro-credentialing</a:t>
            </a:r>
            <a:r>
              <a:rPr lang="en-CA" sz="2000" b="1"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 </a:t>
            </a:r>
            <a:r>
              <a:rPr lang="en-CA" sz="2000" b="1" baseline="30000"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2</a:t>
            </a:r>
            <a:r>
              <a:rPr lang="en-CA" sz="2000" b="1" dirty="0">
                <a:solidFill>
                  <a:schemeClr val="tx1">
                    <a:lumMod val="65000"/>
                    <a:lumOff val="35000"/>
                  </a:schemeClr>
                </a:solidFil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internships, </a:t>
            </a:r>
            <a:r>
              <a:rPr lang="en-CA" sz="2000" b="1" baseline="30000" dirty="0">
                <a:solidFill>
                  <a:schemeClr val="tx1">
                    <a:lumMod val="65000"/>
                    <a:lumOff val="35000"/>
                  </a:schemeClr>
                </a:solidFil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3</a:t>
            </a:r>
            <a:r>
              <a:rPr lang="en-CA" sz="2000" b="1"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job placement services </a:t>
            </a:r>
            <a:br>
              <a:rPr lang="en-CA" sz="2000" b="1"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br>
            <a:r>
              <a:rPr lang="en-CA" sz="2000" b="1"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and </a:t>
            </a:r>
            <a:r>
              <a:rPr lang="en-CA" sz="2000" b="1" baseline="30000"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4</a:t>
            </a:r>
            <a:r>
              <a:rPr lang="en-CA" sz="2000" b="1"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consulting assignments</a:t>
            </a:r>
            <a:r>
              <a:rPr lang="en-CA" sz="2000" b="1"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t>
            </a:r>
            <a:endParaRPr lang="en-CA" sz="2000" b="1" dirty="0">
              <a:solidFill>
                <a:schemeClr val="tx1">
                  <a:lumMod val="65000"/>
                  <a:lumOff val="35000"/>
                </a:schemeClr>
              </a:solidFil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endParaRPr>
          </a:p>
          <a:p>
            <a:pPr algn="ctr"/>
            <a:endParaRPr lang="en-CA" sz="1600" dirty="0">
              <a:solidFill>
                <a:schemeClr val="tx1">
                  <a:lumMod val="65000"/>
                  <a:lumOff val="35000"/>
                </a:schemeClr>
              </a:solidFill>
            </a:endParaRPr>
          </a:p>
        </p:txBody>
      </p:sp>
      <p:pic>
        <p:nvPicPr>
          <p:cNvPr id="5" name="Picture 4">
            <a:extLst>
              <a:ext uri="{FF2B5EF4-FFF2-40B4-BE49-F238E27FC236}">
                <a16:creationId xmlns:a16="http://schemas.microsoft.com/office/drawing/2014/main" id="{F6651064-5B69-EFD9-BD0D-22371474A609}"/>
              </a:ext>
            </a:extLst>
          </p:cNvPr>
          <p:cNvPicPr>
            <a:picLocks noChangeAspect="1"/>
          </p:cNvPicPr>
          <p:nvPr/>
        </p:nvPicPr>
        <p:blipFill>
          <a:blip r:embed="rId3"/>
          <a:stretch>
            <a:fillRect/>
          </a:stretch>
        </p:blipFill>
        <p:spPr>
          <a:xfrm>
            <a:off x="5865616" y="2017189"/>
            <a:ext cx="5684829" cy="3789886"/>
          </a:xfrm>
          <a:prstGeom prst="rect">
            <a:avLst/>
          </a:prstGeom>
        </p:spPr>
      </p:pic>
      <p:sp>
        <p:nvSpPr>
          <p:cNvPr id="6" name="TextBox 5">
            <a:extLst>
              <a:ext uri="{FF2B5EF4-FFF2-40B4-BE49-F238E27FC236}">
                <a16:creationId xmlns:a16="http://schemas.microsoft.com/office/drawing/2014/main" id="{8E72DD9B-253B-D515-9E16-002F9B1FBDBE}"/>
              </a:ext>
            </a:extLst>
          </p:cNvPr>
          <p:cNvSpPr txBox="1"/>
          <p:nvPr/>
        </p:nvSpPr>
        <p:spPr>
          <a:xfrm>
            <a:off x="226834" y="6069585"/>
            <a:ext cx="5413856" cy="584775"/>
          </a:xfrm>
          <a:prstGeom prst="rect">
            <a:avLst/>
          </a:prstGeom>
          <a:noFill/>
        </p:spPr>
        <p:txBody>
          <a:bodyPr wrap="square">
            <a:spAutoFit/>
          </a:bodyPr>
          <a:lstStyle/>
          <a:p>
            <a:pPr algn="ctr"/>
            <a:r>
              <a:rPr lang="en-US" b="0" i="0" dirty="0">
                <a:solidFill>
                  <a:srgbClr val="374151"/>
                </a:solidFill>
                <a:effectLst/>
                <a:latin typeface="Söhne"/>
              </a:rPr>
              <a:t>*</a:t>
            </a:r>
            <a:r>
              <a:rPr lang="en-US" sz="1400" b="0" i="0" dirty="0">
                <a:solidFill>
                  <a:srgbClr val="374151"/>
                </a:solidFill>
                <a:effectLst/>
                <a:latin typeface="Söhne"/>
              </a:rPr>
              <a:t>Catalysts are widely used to speed up reactions, increase efficiency, and reduce costs.</a:t>
            </a:r>
            <a:endParaRPr lang="en-CA" sz="1400" dirty="0"/>
          </a:p>
        </p:txBody>
      </p:sp>
      <p:pic>
        <p:nvPicPr>
          <p:cNvPr id="2" name="Picture 1">
            <a:extLst>
              <a:ext uri="{FF2B5EF4-FFF2-40B4-BE49-F238E27FC236}">
                <a16:creationId xmlns:a16="http://schemas.microsoft.com/office/drawing/2014/main" id="{7110BC13-C582-6171-EC1B-83F36CD1862E}"/>
              </a:ext>
            </a:extLst>
          </p:cNvPr>
          <p:cNvPicPr>
            <a:picLocks noChangeAspect="1"/>
          </p:cNvPicPr>
          <p:nvPr/>
        </p:nvPicPr>
        <p:blipFill>
          <a:blip r:embed="rId4"/>
          <a:stretch>
            <a:fillRect/>
          </a:stretch>
        </p:blipFill>
        <p:spPr>
          <a:xfrm>
            <a:off x="1933288" y="1317508"/>
            <a:ext cx="468000" cy="468000"/>
          </a:xfrm>
          <a:prstGeom prst="rect">
            <a:avLst/>
          </a:prstGeom>
        </p:spPr>
      </p:pic>
      <p:pic>
        <p:nvPicPr>
          <p:cNvPr id="7" name="Picture 6">
            <a:extLst>
              <a:ext uri="{FF2B5EF4-FFF2-40B4-BE49-F238E27FC236}">
                <a16:creationId xmlns:a16="http://schemas.microsoft.com/office/drawing/2014/main" id="{D58D14CA-FC09-C992-388C-E1D9021475D6}"/>
              </a:ext>
            </a:extLst>
          </p:cNvPr>
          <p:cNvPicPr>
            <a:picLocks noChangeAspect="1"/>
          </p:cNvPicPr>
          <p:nvPr/>
        </p:nvPicPr>
        <p:blipFill>
          <a:blip r:embed="rId5"/>
          <a:stretch>
            <a:fillRect/>
          </a:stretch>
        </p:blipFill>
        <p:spPr>
          <a:xfrm>
            <a:off x="1933288" y="3962875"/>
            <a:ext cx="1851820" cy="1844200"/>
          </a:xfrm>
          <a:prstGeom prst="rect">
            <a:avLst/>
          </a:prstGeom>
        </p:spPr>
      </p:pic>
    </p:spTree>
    <p:extLst>
      <p:ext uri="{BB962C8B-B14F-4D97-AF65-F5344CB8AC3E}">
        <p14:creationId xmlns:p14="http://schemas.microsoft.com/office/powerpoint/2010/main" val="178614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645662-28F5-E3D7-499E-B950C6B64817}"/>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b="1" kern="1200">
                <a:solidFill>
                  <a:srgbClr val="FFFFFF"/>
                </a:solidFill>
                <a:latin typeface="+mj-lt"/>
                <a:ea typeface="+mj-ea"/>
                <a:cs typeface="+mj-cs"/>
              </a:rPr>
              <a:t>Why We Hire Veterans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 Placeholder 2">
            <a:extLst>
              <a:ext uri="{FF2B5EF4-FFF2-40B4-BE49-F238E27FC236}">
                <a16:creationId xmlns:a16="http://schemas.microsoft.com/office/drawing/2014/main" id="{1F76337A-D82D-71D4-F184-DFAAB5948503}"/>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600" b="1" dirty="0"/>
              <a:t>1. UNPARALLELED TEAMWORK</a:t>
            </a:r>
            <a:endParaRPr lang="en-US" sz="2600" dirty="0"/>
          </a:p>
          <a:p>
            <a:pPr marL="0"/>
            <a:r>
              <a:rPr lang="en-US" sz="2600" b="1" dirty="0"/>
              <a:t>2. STRONG SENSE OF DUTY </a:t>
            </a:r>
            <a:endParaRPr lang="en-US" sz="2600" dirty="0"/>
          </a:p>
          <a:p>
            <a:pPr marL="0"/>
            <a:r>
              <a:rPr lang="en-US" sz="2600" b="1" dirty="0"/>
              <a:t>3. REALISTIC SELF-CONFIDENCE</a:t>
            </a:r>
            <a:r>
              <a:rPr lang="en-US" sz="2600" dirty="0"/>
              <a:t> </a:t>
            </a:r>
          </a:p>
          <a:p>
            <a:pPr marL="0"/>
            <a:r>
              <a:rPr lang="en-US" sz="2600" b="1" dirty="0"/>
              <a:t>4. STRONG ORGANIZATIONAL CULTURE</a:t>
            </a:r>
            <a:endParaRPr lang="en-US" sz="2600" dirty="0"/>
          </a:p>
          <a:p>
            <a:pPr marL="0"/>
            <a:r>
              <a:rPr lang="en-US" sz="2600" b="1" dirty="0"/>
              <a:t>5. OPENNESS TO DIVERSITY</a:t>
            </a:r>
            <a:r>
              <a:rPr lang="en-US" sz="2600" dirty="0"/>
              <a:t>. </a:t>
            </a:r>
          </a:p>
          <a:p>
            <a:pPr marL="0"/>
            <a:r>
              <a:rPr lang="en-US" sz="2600" b="1" dirty="0"/>
              <a:t>6. WILLINGNESS TO TAKE ON AND FINISH </a:t>
            </a:r>
            <a:br>
              <a:rPr lang="en-US" sz="2600" b="1" dirty="0"/>
            </a:br>
            <a:r>
              <a:rPr lang="en-US" sz="2600" b="1" dirty="0"/>
              <a:t>        DIFFICULT TASKS</a:t>
            </a:r>
            <a:endParaRPr lang="en-US" sz="2600" dirty="0"/>
          </a:p>
          <a:p>
            <a:pPr marL="0"/>
            <a:r>
              <a:rPr lang="en-US" sz="2600" b="1" dirty="0"/>
              <a:t>7. CROSS-FUNCTIONALITY</a:t>
            </a:r>
            <a:endParaRPr lang="en-US" sz="2600" dirty="0"/>
          </a:p>
          <a:p>
            <a:pPr marL="0"/>
            <a:r>
              <a:rPr lang="en-US" sz="2600" b="1" dirty="0"/>
              <a:t>8. QUICK &amp; CREATIVE PROBLEM RESOLUTION</a:t>
            </a:r>
            <a:r>
              <a:rPr lang="en-US" sz="2600" dirty="0"/>
              <a:t>. </a:t>
            </a:r>
          </a:p>
          <a:p>
            <a:pPr marL="0"/>
            <a:r>
              <a:rPr lang="en-US" sz="2600" b="1" dirty="0"/>
              <a:t>9. ADAPTABILITY</a:t>
            </a:r>
            <a:endParaRPr lang="en-US" sz="2600" dirty="0"/>
          </a:p>
          <a:p>
            <a:pPr marL="0"/>
            <a:r>
              <a:rPr lang="en-US" sz="2600" b="1" dirty="0"/>
              <a:t>10. RESPECT FOR RULES AND ORDER</a:t>
            </a:r>
            <a:endParaRPr lang="en-US" sz="2600" dirty="0"/>
          </a:p>
          <a:p>
            <a:endParaRPr lang="en-US" sz="2600" dirty="0"/>
          </a:p>
        </p:txBody>
      </p:sp>
      <p:sp>
        <p:nvSpPr>
          <p:cNvPr id="4" name="Slide Number Placeholder 3">
            <a:extLst>
              <a:ext uri="{FF2B5EF4-FFF2-40B4-BE49-F238E27FC236}">
                <a16:creationId xmlns:a16="http://schemas.microsoft.com/office/drawing/2014/main" id="{D40198CF-00D0-3188-D98A-74915FC84249}"/>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10</a:t>
            </a:fld>
            <a:endParaRPr lang="en-US"/>
          </a:p>
        </p:txBody>
      </p:sp>
      <p:sp>
        <p:nvSpPr>
          <p:cNvPr id="3" name="TextBox 2">
            <a:extLst>
              <a:ext uri="{FF2B5EF4-FFF2-40B4-BE49-F238E27FC236}">
                <a16:creationId xmlns:a16="http://schemas.microsoft.com/office/drawing/2014/main" id="{AA768CF7-E799-288B-1611-FAA84A32AE33}"/>
              </a:ext>
            </a:extLst>
          </p:cNvPr>
          <p:cNvSpPr txBox="1"/>
          <p:nvPr/>
        </p:nvSpPr>
        <p:spPr>
          <a:xfrm>
            <a:off x="3015357" y="6211728"/>
            <a:ext cx="6494206" cy="523220"/>
          </a:xfrm>
          <a:prstGeom prst="rect">
            <a:avLst/>
          </a:prstGeom>
          <a:noFill/>
        </p:spPr>
        <p:txBody>
          <a:bodyPr wrap="square">
            <a:spAutoFit/>
          </a:bodyPr>
          <a:lstStyle/>
          <a:p>
            <a:pPr algn="ctr"/>
            <a:r>
              <a:rPr lang="en-US" sz="2800" b="1" dirty="0">
                <a:solidFill>
                  <a:srgbClr val="7030A0"/>
                </a:solidFill>
                <a:latin typeface="+mj-lt"/>
              </a:rPr>
              <a:t>Military Service </a:t>
            </a:r>
            <a:r>
              <a:rPr lang="en-US" sz="2800" b="1" baseline="10000" dirty="0">
                <a:solidFill>
                  <a:srgbClr val="7030A0"/>
                </a:solidFill>
                <a:latin typeface="+mj-lt"/>
              </a:rPr>
              <a:t>to</a:t>
            </a:r>
            <a:r>
              <a:rPr lang="en-US" sz="2800" b="1" dirty="0">
                <a:solidFill>
                  <a:srgbClr val="7030A0"/>
                </a:solidFill>
                <a:latin typeface="+mj-lt"/>
              </a:rPr>
              <a:t> Cyber Defence</a:t>
            </a:r>
            <a:endParaRPr lang="en-CA" sz="2800" b="1" dirty="0">
              <a:solidFill>
                <a:srgbClr val="7030A0"/>
              </a:solidFill>
              <a:latin typeface="+mj-lt"/>
            </a:endParaRPr>
          </a:p>
        </p:txBody>
      </p:sp>
      <p:pic>
        <p:nvPicPr>
          <p:cNvPr id="6" name="Picture 5">
            <a:extLst>
              <a:ext uri="{FF2B5EF4-FFF2-40B4-BE49-F238E27FC236}">
                <a16:creationId xmlns:a16="http://schemas.microsoft.com/office/drawing/2014/main" id="{D9B9FFE2-728A-DBE6-57C8-CA04E0549F51}"/>
              </a:ext>
            </a:extLst>
          </p:cNvPr>
          <p:cNvPicPr>
            <a:picLocks noChangeAspect="1"/>
          </p:cNvPicPr>
          <p:nvPr/>
        </p:nvPicPr>
        <p:blipFill>
          <a:blip r:embed="rId3"/>
          <a:stretch>
            <a:fillRect/>
          </a:stretch>
        </p:blipFill>
        <p:spPr>
          <a:xfrm>
            <a:off x="1543602" y="1057586"/>
            <a:ext cx="1080067" cy="1080067"/>
          </a:xfrm>
          <a:prstGeom prst="rect">
            <a:avLst/>
          </a:prstGeom>
        </p:spPr>
      </p:pic>
    </p:spTree>
    <p:extLst>
      <p:ext uri="{BB962C8B-B14F-4D97-AF65-F5344CB8AC3E}">
        <p14:creationId xmlns:p14="http://schemas.microsoft.com/office/powerpoint/2010/main" val="271956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C7AFFA2-54BB-8FA7-5A8C-6766BB56C3ED}"/>
              </a:ext>
            </a:extLst>
          </p:cNvPr>
          <p:cNvSpPr>
            <a:spLocks noGrp="1"/>
          </p:cNvSpPr>
          <p:nvPr>
            <p:ph idx="1"/>
          </p:nvPr>
        </p:nvSpPr>
        <p:spPr>
          <a:xfrm rot="16200000">
            <a:off x="10149768" y="4771164"/>
            <a:ext cx="3427001" cy="473621"/>
          </a:xfrm>
        </p:spPr>
        <p:txBody>
          <a:bodyPr>
            <a:normAutofit/>
          </a:bodyPr>
          <a:lstStyle/>
          <a:p>
            <a:r>
              <a:rPr lang="en-CA" sz="1000" dirty="0"/>
              <a:t>https://techbootcamps.utexas.edu/blog/cybersecurity-analyst-job-description-role-breakdown/</a:t>
            </a:r>
          </a:p>
        </p:txBody>
      </p:sp>
      <p:pic>
        <p:nvPicPr>
          <p:cNvPr id="7" name="Picture 6">
            <a:extLst>
              <a:ext uri="{FF2B5EF4-FFF2-40B4-BE49-F238E27FC236}">
                <a16:creationId xmlns:a16="http://schemas.microsoft.com/office/drawing/2014/main" id="{9C888DCF-88DF-A59B-85B4-2E70377894E9}"/>
              </a:ext>
            </a:extLst>
          </p:cNvPr>
          <p:cNvPicPr>
            <a:picLocks noChangeAspect="1"/>
          </p:cNvPicPr>
          <p:nvPr/>
        </p:nvPicPr>
        <p:blipFill>
          <a:blip r:embed="rId3"/>
          <a:stretch>
            <a:fillRect/>
          </a:stretch>
        </p:blipFill>
        <p:spPr>
          <a:xfrm>
            <a:off x="5002726" y="372623"/>
            <a:ext cx="6702488" cy="6166289"/>
          </a:xfrm>
          <a:prstGeom prst="rect">
            <a:avLst/>
          </a:prstGeom>
        </p:spPr>
      </p:pic>
      <p:sp>
        <p:nvSpPr>
          <p:cNvPr id="4" name="Slide Number Placeholder 3">
            <a:extLst>
              <a:ext uri="{FF2B5EF4-FFF2-40B4-BE49-F238E27FC236}">
                <a16:creationId xmlns:a16="http://schemas.microsoft.com/office/drawing/2014/main" id="{8A48962B-FCCB-0EB9-09AE-719A38B5E265}"/>
              </a:ext>
            </a:extLst>
          </p:cNvPr>
          <p:cNvSpPr>
            <a:spLocks noGrp="1"/>
          </p:cNvSpPr>
          <p:nvPr>
            <p:ph type="sldNum" sz="quarter"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CA" sz="1000">
                <a:solidFill>
                  <a:schemeClr val="tx1">
                    <a:lumMod val="50000"/>
                    <a:lumOff val="50000"/>
                  </a:schemeClr>
                </a:solidFill>
              </a:rPr>
              <a:pPr marL="0" lvl="0" indent="0" rtl="0">
                <a:spcBef>
                  <a:spcPts val="0"/>
                </a:spcBef>
                <a:spcAft>
                  <a:spcPts val="600"/>
                </a:spcAft>
                <a:buNone/>
              </a:pPr>
              <a:t>11</a:t>
            </a:fld>
            <a:endParaRPr lang="en-CA" sz="1000">
              <a:solidFill>
                <a:schemeClr val="tx1">
                  <a:lumMod val="50000"/>
                  <a:lumOff val="50000"/>
                </a:schemeClr>
              </a:solidFill>
            </a:endParaRPr>
          </a:p>
        </p:txBody>
      </p:sp>
      <p:sp>
        <p:nvSpPr>
          <p:cNvPr id="9" name="Google Shape;101;p3">
            <a:extLst>
              <a:ext uri="{FF2B5EF4-FFF2-40B4-BE49-F238E27FC236}">
                <a16:creationId xmlns:a16="http://schemas.microsoft.com/office/drawing/2014/main" id="{19984E00-FF9C-5A54-F88D-5A34261333DB}"/>
              </a:ext>
            </a:extLst>
          </p:cNvPr>
          <p:cNvSpPr txBox="1">
            <a:spLocks/>
          </p:cNvSpPr>
          <p:nvPr/>
        </p:nvSpPr>
        <p:spPr>
          <a:xfrm>
            <a:off x="328731" y="2091096"/>
            <a:ext cx="4512411" cy="4351338"/>
          </a:xfrm>
          <a:prstGeom prst="rect">
            <a:avLst/>
          </a:prstGeom>
          <a:noFill/>
          <a:ln>
            <a:noFill/>
          </a:ln>
        </p:spPr>
        <p:txBody>
          <a:bodyPr spcFirstLastPara="1" vert="horz" wrap="square" lIns="91425" tIns="45700" rIns="91425" bIns="45700" rtlCol="0" anchor="t" anchorCtr="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514350">
              <a:lnSpc>
                <a:spcPct val="114000"/>
              </a:lnSpc>
              <a:spcBef>
                <a:spcPts val="0"/>
              </a:spcBef>
              <a:buClr>
                <a:srgbClr val="7030A0"/>
              </a:buClr>
              <a:buSzPct val="115000"/>
              <a:buFont typeface="+mj-lt"/>
              <a:buAutoNum type="arabicPeriod"/>
            </a:pPr>
            <a:r>
              <a:rPr lang="en-CA" dirty="0">
                <a:solidFill>
                  <a:schemeClr val="tx1">
                    <a:lumMod val="65000"/>
                    <a:lumOff val="35000"/>
                  </a:schemeClr>
                </a:solidFil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10"/>
                  </a:ext>
                </a:extLst>
              </a:rPr>
              <a:t>Micro-credentialing</a:t>
            </a:r>
            <a:r>
              <a:rPr lang="en-CA" dirty="0">
                <a:solidFill>
                  <a:schemeClr val="tx1">
                    <a:lumMod val="65000"/>
                    <a:lumOff val="35000"/>
                  </a:schemeClr>
                </a:solidFill>
              </a:rPr>
              <a:t> </a:t>
            </a:r>
          </a:p>
          <a:p>
            <a:pPr lvl="1" indent="-457200">
              <a:lnSpc>
                <a:spcPct val="114000"/>
              </a:lnSpc>
              <a:spcBef>
                <a:spcPts val="0"/>
              </a:spcBef>
              <a:buClr>
                <a:srgbClr val="7030A0"/>
              </a:buClr>
              <a:buSzPct val="95000"/>
              <a:buFont typeface="Wingdings" panose="05000000000000000000" pitchFamily="2" charset="2"/>
              <a:buChar char="v"/>
            </a:pPr>
            <a:r>
              <a:rPr lang="en-CA" dirty="0">
                <a:solidFill>
                  <a:schemeClr val="tx1">
                    <a:lumMod val="65000"/>
                    <a:lumOff val="35000"/>
                  </a:schemeClr>
                </a:solidFill>
              </a:rPr>
              <a:t>Practical skills development and recognition</a:t>
            </a:r>
          </a:p>
          <a:p>
            <a:pPr marL="285750" indent="-514350">
              <a:lnSpc>
                <a:spcPct val="114000"/>
              </a:lnSpc>
              <a:spcBef>
                <a:spcPts val="0"/>
              </a:spcBef>
              <a:buClr>
                <a:srgbClr val="7030A0"/>
              </a:buClr>
              <a:buSzPts val="2800"/>
              <a:buFont typeface="+mj-lt"/>
              <a:buAutoNum type="arabicPeriod"/>
            </a:pPr>
            <a:r>
              <a:rPr lang="en-CA" dirty="0">
                <a:solidFill>
                  <a:schemeClr val="tx1">
                    <a:lumMod val="65000"/>
                    <a:lumOff val="35000"/>
                  </a:schemeClr>
                </a:solidFill>
              </a:rPr>
              <a:t>Internships / Apprenticeships</a:t>
            </a:r>
          </a:p>
          <a:p>
            <a:pPr lvl="1" indent="-457200">
              <a:lnSpc>
                <a:spcPct val="114000"/>
              </a:lnSpc>
              <a:spcBef>
                <a:spcPts val="0"/>
              </a:spcBef>
              <a:buClr>
                <a:srgbClr val="7030A0"/>
              </a:buClr>
              <a:buSzPct val="95000"/>
              <a:buFont typeface="Wingdings" panose="05000000000000000000" pitchFamily="2" charset="2"/>
              <a:buChar char="v"/>
            </a:pPr>
            <a:r>
              <a:rPr lang="en-CA" dirty="0">
                <a:solidFill>
                  <a:schemeClr val="tx1">
                    <a:lumMod val="65000"/>
                    <a:lumOff val="35000"/>
                  </a:schemeClr>
                </a:solidFill>
              </a:rPr>
              <a:t>Practice skills and gain experience ‘in theater’</a:t>
            </a:r>
          </a:p>
          <a:p>
            <a:pPr marL="285750" indent="-514350">
              <a:lnSpc>
                <a:spcPct val="114000"/>
              </a:lnSpc>
              <a:buClr>
                <a:srgbClr val="7030A0"/>
              </a:buClr>
              <a:buSzPct val="115000"/>
              <a:buFont typeface="+mj-lt"/>
              <a:buAutoNum type="arabicPeriod"/>
            </a:pPr>
            <a:r>
              <a:rPr lang="en-CA" dirty="0">
                <a:solidFill>
                  <a:schemeClr val="tx1">
                    <a:lumMod val="65000"/>
                    <a:lumOff val="35000"/>
                  </a:schemeClr>
                </a:solidFill>
              </a:rPr>
              <a:t>Job placement </a:t>
            </a:r>
          </a:p>
          <a:p>
            <a:pPr lvl="1" indent="-457200">
              <a:lnSpc>
                <a:spcPct val="114000"/>
              </a:lnSpc>
              <a:buClr>
                <a:srgbClr val="7030A0"/>
              </a:buClr>
              <a:buSzPct val="95000"/>
              <a:buFont typeface="Wingdings" panose="05000000000000000000" pitchFamily="2" charset="2"/>
              <a:buChar char="v"/>
            </a:pPr>
            <a:r>
              <a:rPr lang="en-CA" dirty="0">
                <a:solidFill>
                  <a:schemeClr val="tx1">
                    <a:lumMod val="65000"/>
                    <a:lumOff val="35000"/>
                  </a:schemeClr>
                </a:solidFill>
              </a:rPr>
              <a:t>Workplace resilience – Coach | Mentor  |  Sponsor</a:t>
            </a:r>
          </a:p>
          <a:p>
            <a:pPr marL="285750" indent="-514350">
              <a:lnSpc>
                <a:spcPct val="114000"/>
              </a:lnSpc>
              <a:buClr>
                <a:srgbClr val="7030A0"/>
              </a:buClr>
              <a:buSzPct val="115000"/>
              <a:buFont typeface="+mj-lt"/>
              <a:buAutoNum type="arabicPeriod"/>
            </a:pPr>
            <a:r>
              <a:rPr lang="en-CA" dirty="0">
                <a:solidFill>
                  <a:schemeClr val="tx1">
                    <a:lumMod val="65000"/>
                    <a:lumOff val="35000"/>
                  </a:schemeClr>
                </a:solidFill>
              </a:rPr>
              <a:t>Squad contracting</a:t>
            </a:r>
          </a:p>
          <a:p>
            <a:pPr lvl="1" indent="-457200">
              <a:lnSpc>
                <a:spcPct val="114000"/>
              </a:lnSpc>
              <a:buClr>
                <a:srgbClr val="7030A0"/>
              </a:buClr>
              <a:buSzPct val="95000"/>
              <a:buFont typeface="Wingdings" panose="05000000000000000000" pitchFamily="2" charset="2"/>
              <a:buChar char="v"/>
            </a:pPr>
            <a:r>
              <a:rPr lang="en-CA" dirty="0">
                <a:solidFill>
                  <a:schemeClr val="tx1">
                    <a:lumMod val="65000"/>
                    <a:lumOff val="35000"/>
                  </a:schemeClr>
                </a:solidFill>
              </a:rPr>
              <a:t>Team services model</a:t>
            </a:r>
          </a:p>
        </p:txBody>
      </p:sp>
      <p:pic>
        <p:nvPicPr>
          <p:cNvPr id="10" name="Picture 9">
            <a:extLst>
              <a:ext uri="{FF2B5EF4-FFF2-40B4-BE49-F238E27FC236}">
                <a16:creationId xmlns:a16="http://schemas.microsoft.com/office/drawing/2014/main" id="{5184C766-0F45-54EA-BD47-614F9F561404}"/>
              </a:ext>
            </a:extLst>
          </p:cNvPr>
          <p:cNvPicPr>
            <a:picLocks noChangeAspect="1"/>
          </p:cNvPicPr>
          <p:nvPr/>
        </p:nvPicPr>
        <p:blipFill>
          <a:blip r:embed="rId4"/>
          <a:stretch>
            <a:fillRect/>
          </a:stretch>
        </p:blipFill>
        <p:spPr>
          <a:xfrm>
            <a:off x="440703" y="-606249"/>
            <a:ext cx="3991897" cy="3087366"/>
          </a:xfrm>
          <a:prstGeom prst="rect">
            <a:avLst/>
          </a:prstGeom>
        </p:spPr>
      </p:pic>
      <p:sp>
        <p:nvSpPr>
          <p:cNvPr id="13" name="TextBox 12">
            <a:extLst>
              <a:ext uri="{FF2B5EF4-FFF2-40B4-BE49-F238E27FC236}">
                <a16:creationId xmlns:a16="http://schemas.microsoft.com/office/drawing/2014/main" id="{99BCFC39-6985-9E1E-92AD-5E24A8A4435E}"/>
              </a:ext>
            </a:extLst>
          </p:cNvPr>
          <p:cNvSpPr txBox="1"/>
          <p:nvPr/>
        </p:nvSpPr>
        <p:spPr>
          <a:xfrm>
            <a:off x="328731" y="1521445"/>
            <a:ext cx="4215843" cy="523220"/>
          </a:xfrm>
          <a:prstGeom prst="rect">
            <a:avLst/>
          </a:prstGeom>
          <a:noFill/>
        </p:spPr>
        <p:txBody>
          <a:bodyPr wrap="square" rtlCol="0">
            <a:spAutoFit/>
          </a:bodyPr>
          <a:lstStyle/>
          <a:p>
            <a:r>
              <a:rPr lang="en-CA" sz="2800" b="1" dirty="0">
                <a:solidFill>
                  <a:srgbClr val="7030A0"/>
                </a:solidFill>
              </a:rPr>
              <a:t>Candidate Skills Guarantee</a:t>
            </a:r>
          </a:p>
        </p:txBody>
      </p:sp>
      <p:sp>
        <p:nvSpPr>
          <p:cNvPr id="2" name="TextBox 1">
            <a:extLst>
              <a:ext uri="{FF2B5EF4-FFF2-40B4-BE49-F238E27FC236}">
                <a16:creationId xmlns:a16="http://schemas.microsoft.com/office/drawing/2014/main" id="{DC8124F0-F686-FE44-B700-043B15AED524}"/>
              </a:ext>
            </a:extLst>
          </p:cNvPr>
          <p:cNvSpPr txBox="1"/>
          <p:nvPr/>
        </p:nvSpPr>
        <p:spPr>
          <a:xfrm>
            <a:off x="2376987" y="6381211"/>
            <a:ext cx="6494206" cy="523220"/>
          </a:xfrm>
          <a:prstGeom prst="rect">
            <a:avLst/>
          </a:prstGeom>
          <a:noFill/>
        </p:spPr>
        <p:txBody>
          <a:bodyPr wrap="square">
            <a:spAutoFit/>
          </a:bodyPr>
          <a:lstStyle/>
          <a:p>
            <a:pPr algn="ctr"/>
            <a:r>
              <a:rPr lang="en-US" sz="2800" b="1" dirty="0">
                <a:solidFill>
                  <a:srgbClr val="7030A0"/>
                </a:solidFill>
                <a:latin typeface="+mj-lt"/>
              </a:rPr>
              <a:t>Military Service </a:t>
            </a:r>
            <a:r>
              <a:rPr lang="en-US" sz="2800" b="1" baseline="10000" dirty="0">
                <a:solidFill>
                  <a:srgbClr val="7030A0"/>
                </a:solidFill>
                <a:latin typeface="+mj-lt"/>
              </a:rPr>
              <a:t>to</a:t>
            </a:r>
            <a:r>
              <a:rPr lang="en-US" sz="2800" b="1" dirty="0">
                <a:solidFill>
                  <a:srgbClr val="7030A0"/>
                </a:solidFill>
                <a:latin typeface="+mj-lt"/>
              </a:rPr>
              <a:t> Cyber Defence</a:t>
            </a:r>
            <a:endParaRPr lang="en-CA" sz="2800" b="1" dirty="0">
              <a:solidFill>
                <a:srgbClr val="7030A0"/>
              </a:solidFill>
              <a:latin typeface="+mj-lt"/>
            </a:endParaRPr>
          </a:p>
        </p:txBody>
      </p:sp>
    </p:spTree>
    <p:extLst>
      <p:ext uri="{BB962C8B-B14F-4D97-AF65-F5344CB8AC3E}">
        <p14:creationId xmlns:p14="http://schemas.microsoft.com/office/powerpoint/2010/main" val="1494469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8EF492-9D71-7F1C-27F5-7CE5C7467F3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11" name="TextBox 10">
            <a:extLst>
              <a:ext uri="{FF2B5EF4-FFF2-40B4-BE49-F238E27FC236}">
                <a16:creationId xmlns:a16="http://schemas.microsoft.com/office/drawing/2014/main" id="{A93ACC52-E312-8A70-0C6A-23D2179E9D47}"/>
              </a:ext>
            </a:extLst>
          </p:cNvPr>
          <p:cNvSpPr txBox="1"/>
          <p:nvPr/>
        </p:nvSpPr>
        <p:spPr>
          <a:xfrm>
            <a:off x="377144" y="81930"/>
            <a:ext cx="3076770" cy="6740307"/>
          </a:xfrm>
          <a:prstGeom prst="rect">
            <a:avLst/>
          </a:prstGeom>
          <a:noFill/>
        </p:spPr>
        <p:txBody>
          <a:bodyPr wrap="square">
            <a:spAutoFit/>
          </a:bodyPr>
          <a:lstStyle/>
          <a:p>
            <a:r>
              <a:rPr lang="en-CA" sz="1200" b="1" dirty="0">
                <a:latin typeface="Posterama" panose="020B0502040204020203" pitchFamily="34" charset="0"/>
                <a:cs typeface="Posterama" panose="020B0502040204020203" pitchFamily="34" charset="0"/>
              </a:rPr>
              <a:t> </a:t>
            </a:r>
            <a:r>
              <a:rPr lang="en-CA" sz="1200" b="1" dirty="0">
                <a:highlight>
                  <a:srgbClr val="FFFF00"/>
                </a:highlight>
                <a:latin typeface="Posterama" panose="020B0502040204020203" pitchFamily="34" charset="0"/>
                <a:cs typeface="Posterama" panose="020B0502040204020203" pitchFamily="34" charset="0"/>
              </a:rPr>
              <a:t>AWS security engineer</a:t>
            </a:r>
          </a:p>
          <a:p>
            <a:r>
              <a:rPr lang="en-CA" sz="1200" b="1" dirty="0">
                <a:latin typeface="Posterama" panose="020B0502040204020203" pitchFamily="34" charset="0"/>
                <a:cs typeface="Posterama" panose="020B0502040204020203" pitchFamily="34" charset="0"/>
              </a:rPr>
              <a:t> </a:t>
            </a:r>
            <a:r>
              <a:rPr lang="en-CA" sz="1200" b="1" dirty="0">
                <a:highlight>
                  <a:srgbClr val="FFFF00"/>
                </a:highlight>
                <a:latin typeface="Posterama" panose="020B0502040204020203" pitchFamily="34" charset="0"/>
                <a:cs typeface="Posterama" panose="020B0502040204020203" pitchFamily="34" charset="0"/>
              </a:rPr>
              <a:t>Cyber security analyst</a:t>
            </a:r>
          </a:p>
          <a:p>
            <a:r>
              <a:rPr lang="en-CA" sz="1200" b="1" dirty="0">
                <a:highlight>
                  <a:srgbClr val="FFFF00"/>
                </a:highlight>
                <a:latin typeface="Posterama" panose="020B0502040204020203" pitchFamily="34" charset="0"/>
                <a:cs typeface="Posterama" panose="020B0502040204020203" pitchFamily="34" charset="0"/>
              </a:rPr>
              <a:t> Cyber security specialist</a:t>
            </a:r>
          </a:p>
          <a:p>
            <a:r>
              <a:rPr lang="en-CA" sz="1200" b="1" dirty="0">
                <a:highlight>
                  <a:srgbClr val="FFFF00"/>
                </a:highlight>
                <a:latin typeface="Posterama" panose="020B0502040204020203" pitchFamily="34" charset="0"/>
                <a:cs typeface="Posterama" panose="020B0502040204020203" pitchFamily="34" charset="0"/>
              </a:rPr>
              <a:t> DevSecOps specialist</a:t>
            </a:r>
          </a:p>
          <a:p>
            <a:r>
              <a:rPr lang="en-CA" sz="1200" b="1" dirty="0">
                <a:latin typeface="Posterama" panose="020B0502040204020203" pitchFamily="34" charset="0"/>
                <a:cs typeface="Posterama" panose="020B0502040204020203" pitchFamily="34" charset="0"/>
              </a:rPr>
              <a:t> GCP security engineer</a:t>
            </a:r>
          </a:p>
          <a:p>
            <a:r>
              <a:rPr lang="en-CA" sz="1200" b="1" dirty="0">
                <a:latin typeface="Posterama" panose="020B0502040204020203" pitchFamily="34" charset="0"/>
                <a:cs typeface="Posterama" panose="020B0502040204020203" pitchFamily="34" charset="0"/>
              </a:rPr>
              <a:t> Information security engineer</a:t>
            </a:r>
          </a:p>
          <a:p>
            <a:r>
              <a:rPr lang="en-CA" sz="1200" b="1" dirty="0">
                <a:latin typeface="Posterama" panose="020B0502040204020203" pitchFamily="34" charset="0"/>
                <a:cs typeface="Posterama" panose="020B0502040204020203" pitchFamily="34" charset="0"/>
              </a:rPr>
              <a:t>.NET Developer</a:t>
            </a:r>
          </a:p>
          <a:p>
            <a:r>
              <a:rPr lang="en-CA" sz="1200" b="1" dirty="0">
                <a:latin typeface="Posterama" panose="020B0502040204020203" pitchFamily="34" charset="0"/>
                <a:cs typeface="Posterama" panose="020B0502040204020203" pitchFamily="34" charset="0"/>
              </a:rPr>
              <a:t>Android Developer</a:t>
            </a:r>
          </a:p>
          <a:p>
            <a:r>
              <a:rPr lang="en-CA" sz="1200" b="1" dirty="0">
                <a:highlight>
                  <a:srgbClr val="FFFF00"/>
                </a:highlight>
                <a:latin typeface="Posterama" panose="020B0502040204020203" pitchFamily="34" charset="0"/>
                <a:cs typeface="Posterama" panose="020B0502040204020203" pitchFamily="34" charset="0"/>
              </a:rPr>
              <a:t>Application security administrator</a:t>
            </a:r>
          </a:p>
          <a:p>
            <a:r>
              <a:rPr lang="en-CA" sz="1200" b="1" dirty="0">
                <a:latin typeface="Posterama" panose="020B0502040204020203" pitchFamily="34" charset="0"/>
                <a:cs typeface="Posterama" panose="020B0502040204020203" pitchFamily="34" charset="0"/>
              </a:rPr>
              <a:t>Application Security Engineer</a:t>
            </a:r>
          </a:p>
          <a:p>
            <a:r>
              <a:rPr lang="en-CA" sz="1200" b="1" dirty="0">
                <a:highlight>
                  <a:srgbClr val="FFFF00"/>
                </a:highlight>
                <a:latin typeface="Posterama" panose="020B0502040204020203" pitchFamily="34" charset="0"/>
                <a:cs typeface="Posterama" panose="020B0502040204020203" pitchFamily="34" charset="0"/>
              </a:rPr>
              <a:t>Application security specialist</a:t>
            </a:r>
          </a:p>
          <a:p>
            <a:r>
              <a:rPr lang="en-CA" sz="1200" b="1" dirty="0">
                <a:latin typeface="Posterama" panose="020B0502040204020203" pitchFamily="34" charset="0"/>
                <a:cs typeface="Posterama" panose="020B0502040204020203" pitchFamily="34" charset="0"/>
              </a:rPr>
              <a:t>Artificial Intelligence (AI) / </a:t>
            </a:r>
            <a:br>
              <a:rPr lang="en-CA" sz="1200" b="1" dirty="0">
                <a:latin typeface="Posterama" panose="020B0502040204020203" pitchFamily="34" charset="0"/>
                <a:cs typeface="Posterama" panose="020B0502040204020203" pitchFamily="34" charset="0"/>
              </a:rPr>
            </a:br>
            <a:r>
              <a:rPr lang="en-CA" sz="1200" b="1" dirty="0">
                <a:latin typeface="Posterama" panose="020B0502040204020203" pitchFamily="34" charset="0"/>
                <a:cs typeface="Posterama" panose="020B0502040204020203" pitchFamily="34" charset="0"/>
              </a:rPr>
              <a:t>Machine Learning Engineer</a:t>
            </a:r>
          </a:p>
          <a:p>
            <a:r>
              <a:rPr lang="en-CA" sz="1200" b="1" dirty="0">
                <a:latin typeface="Posterama" panose="020B0502040204020203" pitchFamily="34" charset="0"/>
                <a:cs typeface="Posterama" panose="020B0502040204020203" pitchFamily="34" charset="0"/>
              </a:rPr>
              <a:t>Artificial intelligence security specialist</a:t>
            </a:r>
          </a:p>
          <a:p>
            <a:r>
              <a:rPr lang="en-CA" sz="1200" b="1" dirty="0">
                <a:latin typeface="Posterama" panose="020B0502040204020203" pitchFamily="34" charset="0"/>
                <a:cs typeface="Posterama" panose="020B0502040204020203" pitchFamily="34" charset="0"/>
              </a:rPr>
              <a:t>AWS DevOps Engineer</a:t>
            </a:r>
          </a:p>
          <a:p>
            <a:r>
              <a:rPr lang="en-CA" sz="1200" b="1" dirty="0">
                <a:latin typeface="Posterama" panose="020B0502040204020203" pitchFamily="34" charset="0"/>
                <a:cs typeface="Posterama" panose="020B0502040204020203" pitchFamily="34" charset="0"/>
              </a:rPr>
              <a:t>AWS Solutions Architect</a:t>
            </a:r>
          </a:p>
          <a:p>
            <a:r>
              <a:rPr lang="en-CA" sz="1200" b="1" dirty="0">
                <a:latin typeface="Posterama" panose="020B0502040204020203" pitchFamily="34" charset="0"/>
                <a:cs typeface="Posterama" panose="020B0502040204020203" pitchFamily="34" charset="0"/>
              </a:rPr>
              <a:t>Azure DevOps Engineer</a:t>
            </a:r>
          </a:p>
          <a:p>
            <a:r>
              <a:rPr lang="en-CA" sz="1200" b="1" dirty="0">
                <a:latin typeface="Posterama" panose="020B0502040204020203" pitchFamily="34" charset="0"/>
                <a:cs typeface="Posterama" panose="020B0502040204020203" pitchFamily="34" charset="0"/>
              </a:rPr>
              <a:t>Azure security engineer</a:t>
            </a:r>
          </a:p>
          <a:p>
            <a:r>
              <a:rPr lang="en-CA" sz="1200" b="1" dirty="0">
                <a:highlight>
                  <a:srgbClr val="FFFF00"/>
                </a:highlight>
                <a:latin typeface="Posterama" panose="020B0502040204020203" pitchFamily="34" charset="0"/>
                <a:cs typeface="Posterama" panose="020B0502040204020203" pitchFamily="34" charset="0"/>
              </a:rPr>
              <a:t>Back-end developer</a:t>
            </a:r>
          </a:p>
          <a:p>
            <a:r>
              <a:rPr lang="en-CA" sz="1200" b="1" dirty="0">
                <a:latin typeface="Posterama" panose="020B0502040204020203" pitchFamily="34" charset="0"/>
                <a:cs typeface="Posterama" panose="020B0502040204020203" pitchFamily="34" charset="0"/>
              </a:rPr>
              <a:t>Big data engineer/architect</a:t>
            </a:r>
          </a:p>
          <a:p>
            <a:r>
              <a:rPr lang="en-CA" sz="1200" b="1" dirty="0">
                <a:latin typeface="Posterama" panose="020B0502040204020203" pitchFamily="34" charset="0"/>
                <a:cs typeface="Posterama" panose="020B0502040204020203" pitchFamily="34" charset="0"/>
              </a:rPr>
              <a:t>Bitbucket Engineer</a:t>
            </a:r>
          </a:p>
          <a:p>
            <a:r>
              <a:rPr lang="en-CA" sz="1200" b="1" dirty="0">
                <a:latin typeface="Posterama" panose="020B0502040204020203" pitchFamily="34" charset="0"/>
                <a:cs typeface="Posterama" panose="020B0502040204020203" pitchFamily="34" charset="0"/>
              </a:rPr>
              <a:t>Blockchain Developer</a:t>
            </a:r>
          </a:p>
          <a:p>
            <a:r>
              <a:rPr lang="en-CA" sz="1200" b="1" dirty="0">
                <a:latin typeface="Posterama" panose="020B0502040204020203" pitchFamily="34" charset="0"/>
                <a:cs typeface="Posterama" panose="020B0502040204020203" pitchFamily="34" charset="0"/>
              </a:rPr>
              <a:t>Business intelligence specialist/analyst</a:t>
            </a:r>
          </a:p>
          <a:p>
            <a:r>
              <a:rPr lang="en-CA" sz="1200" b="1" dirty="0">
                <a:highlight>
                  <a:srgbClr val="FFFF00"/>
                </a:highlight>
                <a:latin typeface="Posterama" panose="020B0502040204020203" pitchFamily="34" charset="0"/>
                <a:cs typeface="Posterama" panose="020B0502040204020203" pitchFamily="34" charset="0"/>
              </a:rPr>
              <a:t>Business systems analyst</a:t>
            </a:r>
          </a:p>
          <a:p>
            <a:r>
              <a:rPr lang="en-CA" sz="1200" b="1" dirty="0">
                <a:latin typeface="Posterama" panose="020B0502040204020203" pitchFamily="34" charset="0"/>
                <a:cs typeface="Posterama" panose="020B0502040204020203" pitchFamily="34" charset="0"/>
              </a:rPr>
              <a:t>C# Developer</a:t>
            </a:r>
          </a:p>
          <a:p>
            <a:r>
              <a:rPr lang="en-CA" sz="1200" b="1" dirty="0">
                <a:highlight>
                  <a:srgbClr val="FFFF00"/>
                </a:highlight>
                <a:latin typeface="Posterama" panose="020B0502040204020203" pitchFamily="34" charset="0"/>
                <a:cs typeface="Posterama" panose="020B0502040204020203" pitchFamily="34" charset="0"/>
              </a:rPr>
              <a:t>ccna</a:t>
            </a:r>
          </a:p>
          <a:p>
            <a:r>
              <a:rPr lang="en-CA" sz="1200" b="1" dirty="0">
                <a:highlight>
                  <a:srgbClr val="FFFF00"/>
                </a:highlight>
                <a:latin typeface="Posterama" panose="020B0502040204020203" pitchFamily="34" charset="0"/>
                <a:cs typeface="Posterama" panose="020B0502040204020203" pitchFamily="34" charset="0"/>
              </a:rPr>
              <a:t>cissp</a:t>
            </a:r>
          </a:p>
          <a:p>
            <a:r>
              <a:rPr lang="en-CA" sz="1200" b="1" dirty="0">
                <a:latin typeface="Posterama" panose="020B0502040204020203" pitchFamily="34" charset="0"/>
                <a:cs typeface="Posterama" panose="020B0502040204020203" pitchFamily="34" charset="0"/>
              </a:rPr>
              <a:t>CLOUD ARCHITECT</a:t>
            </a:r>
          </a:p>
          <a:p>
            <a:r>
              <a:rPr lang="en-CA" sz="1200" b="1" dirty="0">
                <a:latin typeface="Posterama" panose="020B0502040204020203" pitchFamily="34" charset="0"/>
                <a:cs typeface="Posterama" panose="020B0502040204020203" pitchFamily="34" charset="0"/>
              </a:rPr>
              <a:t>Cloud architect</a:t>
            </a:r>
          </a:p>
          <a:p>
            <a:r>
              <a:rPr lang="en-CA" sz="1200" b="1" dirty="0">
                <a:latin typeface="Posterama" panose="020B0502040204020203" pitchFamily="34" charset="0"/>
                <a:cs typeface="Posterama" panose="020B0502040204020203" pitchFamily="34" charset="0"/>
              </a:rPr>
              <a:t>Cloud automation engineer</a:t>
            </a:r>
          </a:p>
          <a:p>
            <a:r>
              <a:rPr lang="en-CA" sz="1200" b="1" dirty="0">
                <a:latin typeface="Posterama" panose="020B0502040204020203" pitchFamily="34" charset="0"/>
                <a:cs typeface="Posterama" panose="020B0502040204020203" pitchFamily="34" charset="0"/>
              </a:rPr>
              <a:t>Cloud engineer</a:t>
            </a:r>
          </a:p>
          <a:p>
            <a:r>
              <a:rPr lang="en-CA" sz="1200" b="1" dirty="0">
                <a:latin typeface="Posterama" panose="020B0502040204020203" pitchFamily="34" charset="0"/>
                <a:cs typeface="Posterama" panose="020B0502040204020203" pitchFamily="34" charset="0"/>
              </a:rPr>
              <a:t>Cloud network engineer</a:t>
            </a:r>
          </a:p>
          <a:p>
            <a:r>
              <a:rPr lang="en-CA" sz="1200" b="1" dirty="0">
                <a:latin typeface="Posterama" panose="020B0502040204020203" pitchFamily="34" charset="0"/>
                <a:cs typeface="Posterama" panose="020B0502040204020203" pitchFamily="34" charset="0"/>
              </a:rPr>
              <a:t>Cloud Security Engineer</a:t>
            </a:r>
          </a:p>
          <a:p>
            <a:r>
              <a:rPr lang="en-CA" sz="1200" b="1" dirty="0">
                <a:highlight>
                  <a:srgbClr val="FFFF00"/>
                </a:highlight>
                <a:latin typeface="Posterama" panose="020B0502040204020203" pitchFamily="34" charset="0"/>
                <a:cs typeface="Posterama" panose="020B0502040204020203" pitchFamily="34" charset="0"/>
              </a:rPr>
              <a:t>Cloud security specialist</a:t>
            </a:r>
          </a:p>
          <a:p>
            <a:r>
              <a:rPr lang="en-CA" sz="1200" b="1" dirty="0">
                <a:highlight>
                  <a:srgbClr val="FFFF00"/>
                </a:highlight>
                <a:latin typeface="Posterama" panose="020B0502040204020203" pitchFamily="34" charset="0"/>
                <a:cs typeface="Posterama" panose="020B0502040204020203" pitchFamily="34" charset="0"/>
              </a:rPr>
              <a:t>Cloud system administrator</a:t>
            </a:r>
          </a:p>
        </p:txBody>
      </p:sp>
      <p:sp>
        <p:nvSpPr>
          <p:cNvPr id="13" name="TextBox 12">
            <a:extLst>
              <a:ext uri="{FF2B5EF4-FFF2-40B4-BE49-F238E27FC236}">
                <a16:creationId xmlns:a16="http://schemas.microsoft.com/office/drawing/2014/main" id="{326114F3-ACA5-5D8E-1473-F60F0E824991}"/>
              </a:ext>
            </a:extLst>
          </p:cNvPr>
          <p:cNvSpPr txBox="1"/>
          <p:nvPr/>
        </p:nvSpPr>
        <p:spPr>
          <a:xfrm>
            <a:off x="6338595" y="27992"/>
            <a:ext cx="2907367" cy="7109639"/>
          </a:xfrm>
          <a:prstGeom prst="rect">
            <a:avLst/>
          </a:prstGeom>
          <a:noFill/>
        </p:spPr>
        <p:txBody>
          <a:bodyPr wrap="square">
            <a:spAutoFit/>
          </a:bodyPr>
          <a:lstStyle/>
          <a:p>
            <a:r>
              <a:rPr lang="en-CA" sz="1200" b="1" dirty="0">
                <a:latin typeface="Posterama" panose="020B0504020200020000" pitchFamily="34" charset="0"/>
                <a:cs typeface="Posterama" panose="020B0504020200020000" pitchFamily="34" charset="0"/>
              </a:rPr>
              <a:t>Entry Level Software Developer</a:t>
            </a:r>
          </a:p>
          <a:p>
            <a:r>
              <a:rPr lang="en-CA" sz="1200" b="1" dirty="0">
                <a:latin typeface="Posterama" panose="020B0504020200020000" pitchFamily="34" charset="0"/>
                <a:cs typeface="Posterama" panose="020B0504020200020000" pitchFamily="34" charset="0"/>
              </a:rPr>
              <a:t>Entry Level Software Engineer</a:t>
            </a:r>
          </a:p>
          <a:p>
            <a:r>
              <a:rPr lang="en-CA" sz="1200" b="1" dirty="0">
                <a:latin typeface="Posterama" panose="020B0504020200020000" pitchFamily="34" charset="0"/>
                <a:cs typeface="Posterama" panose="020B0504020200020000" pitchFamily="34" charset="0"/>
              </a:rPr>
              <a:t>Entry Level Web Developer</a:t>
            </a:r>
          </a:p>
          <a:p>
            <a:r>
              <a:rPr lang="en-CA" sz="1200" b="1" dirty="0">
                <a:latin typeface="Posterama" panose="020B0504020200020000" pitchFamily="34" charset="0"/>
                <a:cs typeface="Posterama" panose="020B0504020200020000" pitchFamily="34" charset="0"/>
              </a:rPr>
              <a:t>Front End Developer</a:t>
            </a:r>
          </a:p>
          <a:p>
            <a:r>
              <a:rPr lang="en-CA" sz="1200" b="1" dirty="0">
                <a:highlight>
                  <a:srgbClr val="FFFF00"/>
                </a:highlight>
                <a:latin typeface="Posterama" panose="020B0504020200020000" pitchFamily="34" charset="0"/>
                <a:cs typeface="Posterama" panose="020B0504020200020000" pitchFamily="34" charset="0"/>
              </a:rPr>
              <a:t>Front End Web Developer</a:t>
            </a:r>
          </a:p>
          <a:p>
            <a:r>
              <a:rPr lang="en-CA" sz="1200" b="1" dirty="0">
                <a:latin typeface="Posterama" panose="020B0504020200020000" pitchFamily="34" charset="0"/>
                <a:cs typeface="Posterama" panose="020B0504020200020000" pitchFamily="34" charset="0"/>
              </a:rPr>
              <a:t>Full-stack developer</a:t>
            </a:r>
          </a:p>
          <a:p>
            <a:r>
              <a:rPr lang="en-CA" sz="1200" b="1" dirty="0">
                <a:latin typeface="Posterama" panose="020B0504020200020000" pitchFamily="34" charset="0"/>
                <a:cs typeface="Posterama" panose="020B0504020200020000" pitchFamily="34" charset="0"/>
              </a:rPr>
              <a:t>Game Developer</a:t>
            </a:r>
          </a:p>
          <a:p>
            <a:r>
              <a:rPr lang="en-CA" sz="1200" b="1" dirty="0">
                <a:latin typeface="Posterama" panose="020B0504020200020000" pitchFamily="34" charset="0"/>
                <a:cs typeface="Posterama" panose="020B0504020200020000" pitchFamily="34" charset="0"/>
              </a:rPr>
              <a:t>Git Engineer</a:t>
            </a:r>
          </a:p>
          <a:p>
            <a:r>
              <a:rPr lang="en-CA" sz="1200" b="1" dirty="0" err="1">
                <a:latin typeface="Posterama" panose="020B0504020200020000" pitchFamily="34" charset="0"/>
                <a:cs typeface="Posterama" panose="020B0504020200020000" pitchFamily="34" charset="0"/>
              </a:rPr>
              <a:t>Github</a:t>
            </a:r>
            <a:r>
              <a:rPr lang="en-CA" sz="1200" b="1" dirty="0">
                <a:latin typeface="Posterama" panose="020B0504020200020000" pitchFamily="34" charset="0"/>
                <a:cs typeface="Posterama" panose="020B0504020200020000" pitchFamily="34" charset="0"/>
              </a:rPr>
              <a:t> Engineer</a:t>
            </a:r>
          </a:p>
          <a:p>
            <a:r>
              <a:rPr lang="en-CA" sz="1200" b="1" dirty="0">
                <a:latin typeface="Posterama" panose="020B0504020200020000" pitchFamily="34" charset="0"/>
                <a:cs typeface="Posterama" panose="020B0504020200020000" pitchFamily="34" charset="0"/>
              </a:rPr>
              <a:t>INFORMATION ARCHITECT</a:t>
            </a:r>
          </a:p>
          <a:p>
            <a:r>
              <a:rPr lang="en-CA" sz="1200" b="1" dirty="0">
                <a:latin typeface="Posterama" panose="020B0504020200020000" pitchFamily="34" charset="0"/>
                <a:cs typeface="Posterama" panose="020B0504020200020000" pitchFamily="34" charset="0"/>
              </a:rPr>
              <a:t>Information assurance analyst</a:t>
            </a:r>
          </a:p>
          <a:p>
            <a:r>
              <a:rPr lang="en-CA" sz="1200" b="1" dirty="0">
                <a:highlight>
                  <a:srgbClr val="FFFF00"/>
                </a:highlight>
                <a:latin typeface="Posterama" panose="020B0504020200020000" pitchFamily="34" charset="0"/>
                <a:cs typeface="Posterama" panose="020B0504020200020000" pitchFamily="34" charset="0"/>
              </a:rPr>
              <a:t>Information Security Analyst</a:t>
            </a:r>
          </a:p>
          <a:p>
            <a:r>
              <a:rPr lang="en-CA" sz="1200" b="1" dirty="0">
                <a:latin typeface="Posterama" panose="020B0504020200020000" pitchFamily="34" charset="0"/>
                <a:cs typeface="Posterama" panose="020B0504020200020000" pitchFamily="34" charset="0"/>
              </a:rPr>
              <a:t>Intelligence specialist</a:t>
            </a:r>
          </a:p>
          <a:p>
            <a:r>
              <a:rPr lang="en-CA" sz="1200" b="1" dirty="0">
                <a:latin typeface="Posterama" panose="020B0504020200020000" pitchFamily="34" charset="0"/>
                <a:cs typeface="Posterama" panose="020B0504020200020000" pitchFamily="34" charset="0"/>
              </a:rPr>
              <a:t>Intern Software Developer</a:t>
            </a:r>
          </a:p>
          <a:p>
            <a:r>
              <a:rPr lang="en-CA" sz="1200" b="1" dirty="0">
                <a:latin typeface="Posterama" panose="020B0504020200020000" pitchFamily="34" charset="0"/>
                <a:cs typeface="Posterama" panose="020B0504020200020000" pitchFamily="34" charset="0"/>
              </a:rPr>
              <a:t>IOS Developer</a:t>
            </a:r>
          </a:p>
          <a:p>
            <a:r>
              <a:rPr lang="en-CA" sz="1200" b="1" dirty="0">
                <a:latin typeface="Posterama" panose="020B0504020200020000" pitchFamily="34" charset="0"/>
                <a:cs typeface="Posterama" panose="020B0504020200020000" pitchFamily="34" charset="0"/>
              </a:rPr>
              <a:t>IT coordinator</a:t>
            </a:r>
          </a:p>
          <a:p>
            <a:r>
              <a:rPr lang="en-CA" sz="1200" b="1" dirty="0">
                <a:latin typeface="Posterama" panose="020B0504020200020000" pitchFamily="34" charset="0"/>
                <a:cs typeface="Posterama" panose="020B0504020200020000" pitchFamily="34" charset="0"/>
              </a:rPr>
              <a:t>IT security engineer</a:t>
            </a:r>
          </a:p>
          <a:p>
            <a:r>
              <a:rPr lang="en-CA" sz="1200" b="1" dirty="0">
                <a:latin typeface="Posterama" panose="020B0504020200020000" pitchFamily="34" charset="0"/>
                <a:cs typeface="Posterama" panose="020B0504020200020000" pitchFamily="34" charset="0"/>
              </a:rPr>
              <a:t>Java Developer</a:t>
            </a:r>
          </a:p>
          <a:p>
            <a:r>
              <a:rPr lang="en-CA" sz="1200" b="1" dirty="0">
                <a:latin typeface="Posterama" panose="020B0504020200020000" pitchFamily="34" charset="0"/>
                <a:cs typeface="Posterama" panose="020B0504020200020000" pitchFamily="34" charset="0"/>
              </a:rPr>
              <a:t>JavaScript Developer</a:t>
            </a:r>
          </a:p>
          <a:p>
            <a:r>
              <a:rPr lang="en-CA" sz="1200" b="1" dirty="0">
                <a:latin typeface="Posterama" panose="020B0504020200020000" pitchFamily="34" charset="0"/>
                <a:cs typeface="Posterama" panose="020B0504020200020000" pitchFamily="34" charset="0"/>
              </a:rPr>
              <a:t>Jenkins Engineer</a:t>
            </a:r>
          </a:p>
          <a:p>
            <a:r>
              <a:rPr lang="en-CA" sz="1200" b="1" dirty="0">
                <a:latin typeface="Posterama" panose="020B0504020200020000" pitchFamily="34" charset="0"/>
                <a:cs typeface="Posterama" panose="020B0504020200020000" pitchFamily="34" charset="0"/>
              </a:rPr>
              <a:t>Jira Administrator</a:t>
            </a:r>
          </a:p>
          <a:p>
            <a:r>
              <a:rPr lang="en-CA" sz="1200" b="1" dirty="0">
                <a:latin typeface="Posterama" panose="020B0504020200020000" pitchFamily="34" charset="0"/>
                <a:cs typeface="Posterama" panose="020B0504020200020000" pitchFamily="34" charset="0"/>
              </a:rPr>
              <a:t>Junior Developer</a:t>
            </a:r>
          </a:p>
          <a:p>
            <a:r>
              <a:rPr lang="en-CA" sz="1200" b="1" dirty="0">
                <a:latin typeface="Posterama" panose="020B0504020200020000" pitchFamily="34" charset="0"/>
                <a:cs typeface="Posterama" panose="020B0504020200020000" pitchFamily="34" charset="0"/>
              </a:rPr>
              <a:t>Junior Front End Developer</a:t>
            </a:r>
          </a:p>
          <a:p>
            <a:r>
              <a:rPr lang="en-CA" sz="1200" b="1" dirty="0">
                <a:latin typeface="Posterama" panose="020B0504020200020000" pitchFamily="34" charset="0"/>
                <a:cs typeface="Posterama" panose="020B0504020200020000" pitchFamily="34" charset="0"/>
              </a:rPr>
              <a:t>Junior Software Developer</a:t>
            </a:r>
          </a:p>
          <a:p>
            <a:r>
              <a:rPr lang="en-CA" sz="1200" b="1" dirty="0">
                <a:latin typeface="Posterama" panose="020B0504020200020000" pitchFamily="34" charset="0"/>
                <a:cs typeface="Posterama" panose="020B0504020200020000" pitchFamily="34" charset="0"/>
              </a:rPr>
              <a:t>Junior Web Developer</a:t>
            </a:r>
          </a:p>
          <a:p>
            <a:r>
              <a:rPr lang="en-CA" sz="1200" b="1" dirty="0">
                <a:latin typeface="Posterama" panose="020B0504020200020000" pitchFamily="34" charset="0"/>
                <a:cs typeface="Posterama" panose="020B0504020200020000" pitchFamily="34" charset="0"/>
              </a:rPr>
              <a:t>Kubernetes Operations Engineer</a:t>
            </a:r>
          </a:p>
          <a:p>
            <a:r>
              <a:rPr lang="en-CA" sz="1200" b="1" dirty="0">
                <a:latin typeface="Posterama" panose="020B0504020200020000" pitchFamily="34" charset="0"/>
                <a:cs typeface="Posterama" panose="020B0504020200020000" pitchFamily="34" charset="0"/>
              </a:rPr>
              <a:t>Linux System Administrator</a:t>
            </a:r>
          </a:p>
          <a:p>
            <a:r>
              <a:rPr lang="en-CA" sz="1200" b="1" dirty="0">
                <a:latin typeface="Posterama" panose="020B0504020200020000" pitchFamily="34" charset="0"/>
                <a:cs typeface="Posterama" panose="020B0504020200020000" pitchFamily="34" charset="0"/>
              </a:rPr>
              <a:t>Linux Systems Engineer</a:t>
            </a:r>
          </a:p>
          <a:p>
            <a:r>
              <a:rPr lang="en-CA" sz="1200" b="1" dirty="0">
                <a:latin typeface="Posterama" panose="020B0504020200020000" pitchFamily="34" charset="0"/>
                <a:cs typeface="Posterama" panose="020B0504020200020000" pitchFamily="34" charset="0"/>
              </a:rPr>
              <a:t>Machine learning Architect</a:t>
            </a:r>
          </a:p>
          <a:p>
            <a:r>
              <a:rPr lang="en-CA" sz="1200" b="1" dirty="0">
                <a:latin typeface="Posterama" panose="020B0504020200020000" pitchFamily="34" charset="0"/>
                <a:cs typeface="Posterama" panose="020B0504020200020000" pitchFamily="34" charset="0"/>
              </a:rPr>
              <a:t>Machine Learning Engineer</a:t>
            </a:r>
          </a:p>
          <a:p>
            <a:r>
              <a:rPr lang="en-CA" sz="1200" b="1" dirty="0">
                <a:highlight>
                  <a:srgbClr val="FFFF00"/>
                </a:highlight>
                <a:latin typeface="Posterama" panose="020B0504020200020000" pitchFamily="34" charset="0"/>
                <a:cs typeface="Posterama" panose="020B0504020200020000" pitchFamily="34" charset="0"/>
              </a:rPr>
              <a:t>Network Administrator</a:t>
            </a:r>
          </a:p>
          <a:p>
            <a:r>
              <a:rPr lang="en-CA" sz="1200" b="1" dirty="0">
                <a:highlight>
                  <a:srgbClr val="FFFF00"/>
                </a:highlight>
                <a:latin typeface="Posterama" panose="020B0504020200020000" pitchFamily="34" charset="0"/>
                <a:cs typeface="Posterama" panose="020B0504020200020000" pitchFamily="34" charset="0"/>
              </a:rPr>
              <a:t>Network Analyst</a:t>
            </a:r>
          </a:p>
          <a:p>
            <a:r>
              <a:rPr lang="en-CA" sz="1200" b="1" dirty="0">
                <a:highlight>
                  <a:srgbClr val="FFFF00"/>
                </a:highlight>
                <a:latin typeface="Posterama" panose="020B0504020200020000" pitchFamily="34" charset="0"/>
                <a:cs typeface="Posterama" panose="020B0504020200020000" pitchFamily="34" charset="0"/>
              </a:rPr>
              <a:t>Network Architect</a:t>
            </a:r>
          </a:p>
          <a:p>
            <a:r>
              <a:rPr lang="en-CA" sz="1200" b="1" dirty="0">
                <a:latin typeface="Posterama" panose="020B0504020200020000" pitchFamily="34" charset="0"/>
                <a:cs typeface="Posterama" panose="020B0504020200020000" pitchFamily="34" charset="0"/>
              </a:rPr>
              <a:t>Network Engineer</a:t>
            </a:r>
          </a:p>
          <a:p>
            <a:r>
              <a:rPr lang="en-CA" sz="1200" b="1" dirty="0">
                <a:latin typeface="Posterama" panose="020B0504020200020000" pitchFamily="34" charset="0"/>
                <a:cs typeface="Posterama" panose="020B0504020200020000" pitchFamily="34" charset="0"/>
              </a:rPr>
              <a:t>Network Engineering Manager</a:t>
            </a:r>
          </a:p>
          <a:p>
            <a:r>
              <a:rPr lang="en-CA" sz="1200" b="1" dirty="0">
                <a:latin typeface="Posterama" panose="020B0504020200020000" pitchFamily="34" charset="0"/>
                <a:cs typeface="Posterama" panose="020B0504020200020000" pitchFamily="34" charset="0"/>
              </a:rPr>
              <a:t>Network Operations Engineer</a:t>
            </a:r>
          </a:p>
          <a:p>
            <a:r>
              <a:rPr lang="en-CA" sz="1200" b="1" dirty="0">
                <a:latin typeface="Posterama" panose="020B0504020200020000" pitchFamily="34" charset="0"/>
                <a:cs typeface="Posterama" panose="020B0504020200020000" pitchFamily="34" charset="0"/>
              </a:rPr>
              <a:t>Network Operations Specialist</a:t>
            </a:r>
          </a:p>
        </p:txBody>
      </p:sp>
      <p:sp>
        <p:nvSpPr>
          <p:cNvPr id="18" name="TextBox 17">
            <a:extLst>
              <a:ext uri="{FF2B5EF4-FFF2-40B4-BE49-F238E27FC236}">
                <a16:creationId xmlns:a16="http://schemas.microsoft.com/office/drawing/2014/main" id="{EC10B00E-2DDE-5CC9-2011-52F5685BCEB0}"/>
              </a:ext>
            </a:extLst>
          </p:cNvPr>
          <p:cNvSpPr txBox="1"/>
          <p:nvPr/>
        </p:nvSpPr>
        <p:spPr>
          <a:xfrm>
            <a:off x="3487212" y="27992"/>
            <a:ext cx="2907366" cy="7109639"/>
          </a:xfrm>
          <a:prstGeom prst="rect">
            <a:avLst/>
          </a:prstGeom>
          <a:noFill/>
        </p:spPr>
        <p:txBody>
          <a:bodyPr wrap="square">
            <a:spAutoFit/>
          </a:bodyPr>
          <a:lstStyle/>
          <a:p>
            <a:r>
              <a:rPr lang="en-CA" sz="1200" b="1" dirty="0">
                <a:latin typeface="Posterama" panose="020B0504020200020000" pitchFamily="34" charset="0"/>
                <a:cs typeface="Posterama" panose="020B0504020200020000" pitchFamily="34" charset="0"/>
              </a:rPr>
              <a:t>Cloud system engineer</a:t>
            </a:r>
          </a:p>
          <a:p>
            <a:r>
              <a:rPr lang="en-CA" sz="1200" b="1" dirty="0">
                <a:latin typeface="Posterama" panose="020B0504020200020000" pitchFamily="34" charset="0"/>
                <a:cs typeface="Posterama" panose="020B0504020200020000" pitchFamily="34" charset="0"/>
              </a:rPr>
              <a:t>Cloud/software applications engineer</a:t>
            </a:r>
          </a:p>
          <a:p>
            <a:r>
              <a:rPr lang="en-CA" sz="1200" b="1" dirty="0">
                <a:latin typeface="Posterama" panose="020B0504020200020000" pitchFamily="34" charset="0"/>
                <a:cs typeface="Posterama" panose="020B0504020200020000" pitchFamily="34" charset="0"/>
              </a:rPr>
              <a:t>Cloud/software architect</a:t>
            </a:r>
          </a:p>
          <a:p>
            <a:r>
              <a:rPr lang="en-CA" sz="1200" b="1" dirty="0">
                <a:highlight>
                  <a:srgbClr val="FFFF00"/>
                </a:highlight>
                <a:latin typeface="Posterama" panose="020B0504020200020000" pitchFamily="34" charset="0"/>
                <a:cs typeface="Posterama" panose="020B0504020200020000" pitchFamily="34" charset="0"/>
              </a:rPr>
              <a:t>Cloud/software developer</a:t>
            </a:r>
          </a:p>
          <a:p>
            <a:r>
              <a:rPr lang="en-CA" sz="1200" b="1" dirty="0">
                <a:latin typeface="Posterama" panose="020B0504020200020000" pitchFamily="34" charset="0"/>
                <a:cs typeface="Posterama" panose="020B0504020200020000" pitchFamily="34" charset="0"/>
              </a:rPr>
              <a:t>CNC Programmer</a:t>
            </a:r>
          </a:p>
          <a:p>
            <a:r>
              <a:rPr lang="en-CA" sz="1200" b="1" dirty="0">
                <a:latin typeface="Posterama" panose="020B0504020200020000" pitchFamily="34" charset="0"/>
                <a:cs typeface="Posterama" panose="020B0504020200020000" pitchFamily="34" charset="0"/>
              </a:rPr>
              <a:t>Coder</a:t>
            </a:r>
          </a:p>
          <a:p>
            <a:r>
              <a:rPr lang="en-CA" sz="1200" b="1" dirty="0">
                <a:latin typeface="Posterama" panose="020B0504020200020000" pitchFamily="34" charset="0"/>
                <a:cs typeface="Posterama" panose="020B0504020200020000" pitchFamily="34" charset="0"/>
              </a:rPr>
              <a:t>Computer Programmer</a:t>
            </a:r>
          </a:p>
          <a:p>
            <a:r>
              <a:rPr lang="en-CA" sz="1200" b="1" dirty="0">
                <a:latin typeface="Posterama" panose="020B0504020200020000" pitchFamily="34" charset="0"/>
                <a:cs typeface="Posterama" panose="020B0504020200020000" pitchFamily="34" charset="0"/>
              </a:rPr>
              <a:t>Computer systems manager</a:t>
            </a:r>
          </a:p>
          <a:p>
            <a:r>
              <a:rPr lang="en-CA" sz="1200" b="1" dirty="0">
                <a:latin typeface="Posterama" panose="020B0504020200020000" pitchFamily="34" charset="0"/>
                <a:cs typeface="Posterama" panose="020B0504020200020000" pitchFamily="34" charset="0"/>
              </a:rPr>
              <a:t>Cryptographer</a:t>
            </a:r>
          </a:p>
          <a:p>
            <a:r>
              <a:rPr lang="en-CA" sz="1200" b="1" dirty="0">
                <a:highlight>
                  <a:srgbClr val="FFFF00"/>
                </a:highlight>
                <a:latin typeface="Posterama" panose="020B0504020200020000" pitchFamily="34" charset="0"/>
                <a:cs typeface="Posterama" panose="020B0504020200020000" pitchFamily="34" charset="0"/>
              </a:rPr>
              <a:t>Cyberintelligence specialist</a:t>
            </a:r>
          </a:p>
          <a:p>
            <a:r>
              <a:rPr lang="en-CA" sz="1200" b="1" dirty="0">
                <a:highlight>
                  <a:srgbClr val="FFFF00"/>
                </a:highlight>
                <a:latin typeface="Posterama" panose="020B0504020200020000" pitchFamily="34" charset="0"/>
                <a:cs typeface="Posterama" panose="020B0504020200020000" pitchFamily="34" charset="0"/>
              </a:rPr>
              <a:t>CyberOps Associate</a:t>
            </a:r>
          </a:p>
          <a:p>
            <a:r>
              <a:rPr lang="en-CA" sz="1200" b="1" dirty="0">
                <a:latin typeface="Posterama" panose="020B0504020200020000" pitchFamily="34" charset="0"/>
                <a:cs typeface="Posterama" panose="020B0504020200020000" pitchFamily="34" charset="0"/>
              </a:rPr>
              <a:t>Cybersecurity hardware engineer</a:t>
            </a:r>
          </a:p>
          <a:p>
            <a:r>
              <a:rPr lang="en-CA" sz="1200" b="1" dirty="0">
                <a:latin typeface="Posterama" panose="020B0504020200020000" pitchFamily="34" charset="0"/>
                <a:cs typeface="Posterama" panose="020B0504020200020000" pitchFamily="34" charset="0"/>
              </a:rPr>
              <a:t>Data Analyst</a:t>
            </a:r>
          </a:p>
          <a:p>
            <a:r>
              <a:rPr lang="en-CA" sz="1200" b="1" dirty="0">
                <a:latin typeface="Posterama" panose="020B0504020200020000" pitchFamily="34" charset="0"/>
                <a:cs typeface="Posterama" panose="020B0504020200020000" pitchFamily="34" charset="0"/>
              </a:rPr>
              <a:t>Data analytics developer</a:t>
            </a:r>
          </a:p>
          <a:p>
            <a:r>
              <a:rPr lang="en-CA" sz="1200" b="1" dirty="0">
                <a:latin typeface="Posterama" panose="020B0504020200020000" pitchFamily="34" charset="0"/>
                <a:cs typeface="Posterama" panose="020B0504020200020000" pitchFamily="34" charset="0"/>
              </a:rPr>
              <a:t>Data Architect</a:t>
            </a:r>
          </a:p>
          <a:p>
            <a:r>
              <a:rPr lang="en-CA" sz="1200" b="1" dirty="0">
                <a:latin typeface="Posterama" panose="020B0504020200020000" pitchFamily="34" charset="0"/>
                <a:cs typeface="Posterama" panose="020B0504020200020000" pitchFamily="34" charset="0"/>
              </a:rPr>
              <a:t>Data Engineer</a:t>
            </a:r>
          </a:p>
          <a:p>
            <a:r>
              <a:rPr lang="en-CA" sz="1200" b="1" dirty="0">
                <a:latin typeface="Posterama" panose="020B0504020200020000" pitchFamily="34" charset="0"/>
                <a:cs typeface="Posterama" panose="020B0504020200020000" pitchFamily="34" charset="0"/>
              </a:rPr>
              <a:t>DATA MODELER</a:t>
            </a:r>
          </a:p>
          <a:p>
            <a:r>
              <a:rPr lang="en-CA" sz="1200" b="1" dirty="0">
                <a:latin typeface="Posterama" panose="020B0504020200020000" pitchFamily="34" charset="0"/>
                <a:cs typeface="Posterama" panose="020B0504020200020000" pitchFamily="34" charset="0"/>
              </a:rPr>
              <a:t>Data modeling analyst</a:t>
            </a:r>
          </a:p>
          <a:p>
            <a:r>
              <a:rPr lang="en-CA" sz="1200" b="1" dirty="0">
                <a:latin typeface="Posterama" panose="020B0504020200020000" pitchFamily="34" charset="0"/>
                <a:cs typeface="Posterama" panose="020B0504020200020000" pitchFamily="34" charset="0"/>
              </a:rPr>
              <a:t>Data privacy officer</a:t>
            </a:r>
          </a:p>
          <a:p>
            <a:r>
              <a:rPr lang="en-CA" sz="1200" b="1" dirty="0">
                <a:latin typeface="Posterama" panose="020B0504020200020000" pitchFamily="34" charset="0"/>
                <a:cs typeface="Posterama" panose="020B0504020200020000" pitchFamily="34" charset="0"/>
              </a:rPr>
              <a:t>DATA SCIENTIST</a:t>
            </a:r>
          </a:p>
          <a:p>
            <a:r>
              <a:rPr lang="en-CA" sz="1200" b="1" dirty="0">
                <a:latin typeface="Posterama" panose="020B0504020200020000" pitchFamily="34" charset="0"/>
                <a:cs typeface="Posterama" panose="020B0504020200020000" pitchFamily="34" charset="0"/>
              </a:rPr>
              <a:t>Data scientist</a:t>
            </a:r>
          </a:p>
          <a:p>
            <a:r>
              <a:rPr lang="en-CA" sz="1200" b="1" dirty="0">
                <a:latin typeface="Posterama" panose="020B0504020200020000" pitchFamily="34" charset="0"/>
                <a:cs typeface="Posterama" panose="020B0504020200020000" pitchFamily="34" charset="0"/>
              </a:rPr>
              <a:t>Data warehouse manager</a:t>
            </a:r>
          </a:p>
          <a:p>
            <a:r>
              <a:rPr lang="en-CA" sz="1200" b="1" dirty="0">
                <a:latin typeface="Posterama" panose="020B0504020200020000" pitchFamily="34" charset="0"/>
                <a:cs typeface="Posterama" panose="020B0504020200020000" pitchFamily="34" charset="0"/>
              </a:rPr>
              <a:t>Data warehouse programming specialist</a:t>
            </a:r>
          </a:p>
          <a:p>
            <a:r>
              <a:rPr lang="en-CA" sz="1200" b="1" dirty="0">
                <a:latin typeface="Posterama" panose="020B0504020200020000" pitchFamily="34" charset="0"/>
                <a:cs typeface="Posterama" panose="020B0504020200020000" pitchFamily="34" charset="0"/>
              </a:rPr>
              <a:t>Database administrator</a:t>
            </a:r>
          </a:p>
          <a:p>
            <a:r>
              <a:rPr lang="en-CA" sz="1200" b="1" dirty="0">
                <a:latin typeface="Posterama" panose="020B0504020200020000" pitchFamily="34" charset="0"/>
                <a:cs typeface="Posterama" panose="020B0504020200020000" pitchFamily="34" charset="0"/>
              </a:rPr>
              <a:t>Database analyst</a:t>
            </a:r>
          </a:p>
          <a:p>
            <a:r>
              <a:rPr lang="en-CA" sz="1200" b="1" dirty="0">
                <a:latin typeface="Posterama" panose="020B0504020200020000" pitchFamily="34" charset="0"/>
                <a:cs typeface="Posterama" panose="020B0504020200020000" pitchFamily="34" charset="0"/>
              </a:rPr>
              <a:t>Developer</a:t>
            </a:r>
          </a:p>
          <a:p>
            <a:r>
              <a:rPr lang="en-CA" sz="1200" b="1" dirty="0">
                <a:latin typeface="Posterama" panose="020B0504020200020000" pitchFamily="34" charset="0"/>
                <a:cs typeface="Posterama" panose="020B0504020200020000" pitchFamily="34" charset="0"/>
              </a:rPr>
              <a:t>DevOps Architect</a:t>
            </a:r>
          </a:p>
          <a:p>
            <a:r>
              <a:rPr lang="en-CA" sz="1200" b="1" dirty="0">
                <a:latin typeface="Posterama" panose="020B0504020200020000" pitchFamily="34" charset="0"/>
                <a:cs typeface="Posterama" panose="020B0504020200020000" pitchFamily="34" charset="0"/>
              </a:rPr>
              <a:t>DevOps engineer</a:t>
            </a:r>
          </a:p>
          <a:p>
            <a:r>
              <a:rPr lang="en-CA" sz="1200" b="1" dirty="0">
                <a:highlight>
                  <a:srgbClr val="FFFF00"/>
                </a:highlight>
                <a:latin typeface="Posterama" panose="020B0504020200020000" pitchFamily="34" charset="0"/>
                <a:cs typeface="Posterama" panose="020B0504020200020000" pitchFamily="34" charset="0"/>
              </a:rPr>
              <a:t>DevSecOps engineer</a:t>
            </a:r>
          </a:p>
          <a:p>
            <a:r>
              <a:rPr lang="en-CA" sz="1200" b="1" dirty="0">
                <a:latin typeface="Posterama" panose="020B0504020200020000" pitchFamily="34" charset="0"/>
                <a:cs typeface="Posterama" panose="020B0504020200020000" pitchFamily="34" charset="0"/>
              </a:rPr>
              <a:t>Digital forensics analyst</a:t>
            </a:r>
          </a:p>
          <a:p>
            <a:r>
              <a:rPr lang="en-CA" sz="1200" b="1" dirty="0">
                <a:latin typeface="Posterama" panose="020B0504020200020000" pitchFamily="34" charset="0"/>
                <a:cs typeface="Posterama" panose="020B0504020200020000" pitchFamily="34" charset="0"/>
              </a:rPr>
              <a:t>Digital forensics analyst</a:t>
            </a:r>
          </a:p>
          <a:p>
            <a:r>
              <a:rPr lang="en-CA" sz="1200" b="1" dirty="0">
                <a:highlight>
                  <a:srgbClr val="FFFF00"/>
                </a:highlight>
                <a:latin typeface="Posterama" panose="020B0504020200020000" pitchFamily="34" charset="0"/>
                <a:cs typeface="Posterama" panose="020B0504020200020000" pitchFamily="34" charset="0"/>
              </a:rPr>
              <a:t>Entry Level Developer</a:t>
            </a:r>
          </a:p>
          <a:p>
            <a:r>
              <a:rPr lang="en-CA" sz="1200" b="1" dirty="0">
                <a:highlight>
                  <a:srgbClr val="FFFF00"/>
                </a:highlight>
                <a:latin typeface="Posterama" panose="020B0504020200020000" pitchFamily="34" charset="0"/>
                <a:cs typeface="Posterama" panose="020B0504020200020000" pitchFamily="34" charset="0"/>
              </a:rPr>
              <a:t>Entry Level Network Engineer</a:t>
            </a:r>
          </a:p>
          <a:p>
            <a:r>
              <a:rPr lang="en-CA" sz="1200" b="1" dirty="0">
                <a:highlight>
                  <a:srgbClr val="FFFF00"/>
                </a:highlight>
                <a:latin typeface="Posterama" panose="020B0504020200020000" pitchFamily="34" charset="0"/>
                <a:cs typeface="Posterama" panose="020B0504020200020000" pitchFamily="34" charset="0"/>
              </a:rPr>
              <a:t>Entry Level Network Engineer</a:t>
            </a:r>
          </a:p>
          <a:p>
            <a:r>
              <a:rPr lang="en-CA" sz="1200" b="1" dirty="0">
                <a:highlight>
                  <a:srgbClr val="FFFF00"/>
                </a:highlight>
                <a:latin typeface="Posterama" panose="020B0504020200020000" pitchFamily="34" charset="0"/>
                <a:cs typeface="Posterama" panose="020B0504020200020000" pitchFamily="34" charset="0"/>
              </a:rPr>
              <a:t>Entry Level Programmer</a:t>
            </a:r>
          </a:p>
        </p:txBody>
      </p:sp>
      <p:sp>
        <p:nvSpPr>
          <p:cNvPr id="21" name="TextBox 20">
            <a:extLst>
              <a:ext uri="{FF2B5EF4-FFF2-40B4-BE49-F238E27FC236}">
                <a16:creationId xmlns:a16="http://schemas.microsoft.com/office/drawing/2014/main" id="{B856C559-A626-039B-3AD8-217ABA4A11C5}"/>
              </a:ext>
            </a:extLst>
          </p:cNvPr>
          <p:cNvSpPr txBox="1"/>
          <p:nvPr/>
        </p:nvSpPr>
        <p:spPr>
          <a:xfrm>
            <a:off x="9380517" y="136525"/>
            <a:ext cx="3256360" cy="6740307"/>
          </a:xfrm>
          <a:prstGeom prst="rect">
            <a:avLst/>
          </a:prstGeom>
          <a:noFill/>
        </p:spPr>
        <p:txBody>
          <a:bodyPr wrap="square">
            <a:spAutoFit/>
          </a:bodyPr>
          <a:lstStyle/>
          <a:p>
            <a:r>
              <a:rPr lang="en-CA" sz="1200" b="1" dirty="0">
                <a:highlight>
                  <a:srgbClr val="FFFF00"/>
                </a:highlight>
                <a:latin typeface="Posterama" panose="020B0504020200020000" pitchFamily="34" charset="0"/>
                <a:cs typeface="Posterama" panose="020B0504020200020000" pitchFamily="34" charset="0"/>
              </a:rPr>
              <a:t>Network Security Administrator</a:t>
            </a:r>
          </a:p>
          <a:p>
            <a:r>
              <a:rPr lang="en-CA" sz="1200" b="1" dirty="0">
                <a:highlight>
                  <a:srgbClr val="FFFF00"/>
                </a:highlight>
                <a:latin typeface="Posterama" panose="020B0504020200020000" pitchFamily="34" charset="0"/>
                <a:cs typeface="Posterama" panose="020B0504020200020000" pitchFamily="34" charset="0"/>
              </a:rPr>
              <a:t>Network Security Analyst</a:t>
            </a:r>
          </a:p>
          <a:p>
            <a:r>
              <a:rPr lang="en-CA" sz="1200" b="1" dirty="0">
                <a:latin typeface="Posterama" panose="020B0504020200020000" pitchFamily="34" charset="0"/>
                <a:cs typeface="Posterama" panose="020B0504020200020000" pitchFamily="34" charset="0"/>
              </a:rPr>
              <a:t>Operations Engineer</a:t>
            </a:r>
          </a:p>
          <a:p>
            <a:r>
              <a:rPr lang="en-CA" sz="1200" b="1" dirty="0">
                <a:latin typeface="Posterama" panose="020B0504020200020000" pitchFamily="34" charset="0"/>
                <a:cs typeface="Posterama" panose="020B0504020200020000" pitchFamily="34" charset="0"/>
              </a:rPr>
              <a:t>PHP Developer</a:t>
            </a:r>
          </a:p>
          <a:p>
            <a:r>
              <a:rPr lang="en-CA" sz="1200" b="1" dirty="0">
                <a:latin typeface="Posterama" panose="020B0504020200020000" pitchFamily="34" charset="0"/>
                <a:cs typeface="Posterama" panose="020B0504020200020000" pitchFamily="34" charset="0"/>
              </a:rPr>
              <a:t>Platform engineer</a:t>
            </a:r>
          </a:p>
          <a:p>
            <a:r>
              <a:rPr lang="en-CA" sz="1200" b="1" dirty="0">
                <a:highlight>
                  <a:srgbClr val="FFFF00"/>
                </a:highlight>
                <a:latin typeface="Posterama" panose="020B0504020200020000" pitchFamily="34" charset="0"/>
                <a:cs typeface="Posterama" panose="020B0504020200020000" pitchFamily="34" charset="0"/>
              </a:rPr>
              <a:t>Programmer</a:t>
            </a:r>
          </a:p>
          <a:p>
            <a:r>
              <a:rPr lang="en-CA" sz="1200" b="1" dirty="0">
                <a:highlight>
                  <a:srgbClr val="FFFF00"/>
                </a:highlight>
                <a:latin typeface="Posterama" panose="020B0504020200020000" pitchFamily="34" charset="0"/>
                <a:cs typeface="Posterama" panose="020B0504020200020000" pitchFamily="34" charset="0"/>
              </a:rPr>
              <a:t>Programmer Analyst</a:t>
            </a:r>
          </a:p>
          <a:p>
            <a:r>
              <a:rPr lang="en-CA" sz="1200" b="1" dirty="0">
                <a:latin typeface="Posterama" panose="020B0504020200020000" pitchFamily="34" charset="0"/>
                <a:cs typeface="Posterama" panose="020B0504020200020000" pitchFamily="34" charset="0"/>
              </a:rPr>
              <a:t>Python Developer</a:t>
            </a:r>
          </a:p>
          <a:p>
            <a:r>
              <a:rPr lang="en-CA" sz="1200" b="1" dirty="0">
                <a:latin typeface="Posterama" panose="020B0504020200020000" pitchFamily="34" charset="0"/>
                <a:cs typeface="Posterama" panose="020B0504020200020000" pitchFamily="34" charset="0"/>
              </a:rPr>
              <a:t>QA Engineer</a:t>
            </a:r>
          </a:p>
          <a:p>
            <a:r>
              <a:rPr lang="en-CA" sz="1200" b="1" dirty="0">
                <a:latin typeface="Posterama" panose="020B0504020200020000" pitchFamily="34" charset="0"/>
                <a:cs typeface="Posterama" panose="020B0504020200020000" pitchFamily="34" charset="0"/>
              </a:rPr>
              <a:t>React Developer</a:t>
            </a:r>
          </a:p>
          <a:p>
            <a:r>
              <a:rPr lang="en-CA" sz="1200" b="1" dirty="0">
                <a:highlight>
                  <a:srgbClr val="FFFF00"/>
                </a:highlight>
                <a:latin typeface="Posterama" panose="020B0504020200020000" pitchFamily="34" charset="0"/>
                <a:cs typeface="Posterama" panose="020B0504020200020000" pitchFamily="34" charset="0"/>
              </a:rPr>
              <a:t>Release manager</a:t>
            </a:r>
          </a:p>
          <a:p>
            <a:r>
              <a:rPr lang="en-CA" sz="1200" b="1" dirty="0">
                <a:latin typeface="Posterama" panose="020B0504020200020000" pitchFamily="34" charset="0"/>
                <a:cs typeface="Posterama" panose="020B0504020200020000" pitchFamily="34" charset="0"/>
              </a:rPr>
              <a:t>Reliability engineer</a:t>
            </a:r>
          </a:p>
          <a:p>
            <a:r>
              <a:rPr lang="en-CA" sz="1200" b="1" dirty="0">
                <a:latin typeface="Posterama" panose="020B0504020200020000" pitchFamily="34" charset="0"/>
                <a:cs typeface="Posterama" panose="020B0504020200020000" pitchFamily="34" charset="0"/>
              </a:rPr>
              <a:t>Robotics Engineer</a:t>
            </a:r>
          </a:p>
          <a:p>
            <a:r>
              <a:rPr lang="en-CA" sz="1200" b="1" dirty="0">
                <a:latin typeface="Posterama" panose="020B0504020200020000" pitchFamily="34" charset="0"/>
                <a:cs typeface="Posterama" panose="020B0504020200020000" pitchFamily="34" charset="0"/>
              </a:rPr>
              <a:t>RUBY ON RAILS DEVELOPER</a:t>
            </a:r>
          </a:p>
          <a:p>
            <a:r>
              <a:rPr lang="en-CA" sz="1200" b="1" dirty="0">
                <a:latin typeface="Posterama" panose="020B0504020200020000" pitchFamily="34" charset="0"/>
                <a:cs typeface="Posterama" panose="020B0504020200020000" pitchFamily="34" charset="0"/>
              </a:rPr>
              <a:t>Salesforce Developer</a:t>
            </a:r>
          </a:p>
          <a:p>
            <a:r>
              <a:rPr lang="en-CA" sz="1200" b="1" dirty="0">
                <a:latin typeface="Posterama" panose="020B0504020200020000" pitchFamily="34" charset="0"/>
                <a:cs typeface="Posterama" panose="020B0504020200020000" pitchFamily="34" charset="0"/>
              </a:rPr>
              <a:t>Security systems administrator</a:t>
            </a:r>
          </a:p>
          <a:p>
            <a:r>
              <a:rPr lang="en-CA" sz="1200" b="1" dirty="0">
                <a:latin typeface="Posterama" panose="020B0504020200020000" pitchFamily="34" charset="0"/>
                <a:cs typeface="Posterama" panose="020B0504020200020000" pitchFamily="34" charset="0"/>
              </a:rPr>
              <a:t>Service desk analyst</a:t>
            </a:r>
          </a:p>
          <a:p>
            <a:r>
              <a:rPr lang="en-CA" sz="1200" b="1" dirty="0">
                <a:latin typeface="Posterama" panose="020B0504020200020000" pitchFamily="34" charset="0"/>
                <a:cs typeface="Posterama" panose="020B0504020200020000" pitchFamily="34" charset="0"/>
              </a:rPr>
              <a:t>Software Developer</a:t>
            </a:r>
          </a:p>
          <a:p>
            <a:r>
              <a:rPr lang="en-CA" sz="1200" b="1" dirty="0">
                <a:latin typeface="Posterama" panose="020B0504020200020000" pitchFamily="34" charset="0"/>
                <a:cs typeface="Posterama" panose="020B0504020200020000" pitchFamily="34" charset="0"/>
              </a:rPr>
              <a:t>Software Engineer</a:t>
            </a:r>
          </a:p>
          <a:p>
            <a:r>
              <a:rPr lang="en-CA" sz="1200" b="1" dirty="0">
                <a:latin typeface="Posterama" panose="020B0504020200020000" pitchFamily="34" charset="0"/>
                <a:cs typeface="Posterama" panose="020B0504020200020000" pitchFamily="34" charset="0"/>
              </a:rPr>
              <a:t>Software security engineer</a:t>
            </a:r>
          </a:p>
          <a:p>
            <a:r>
              <a:rPr lang="en-CA" sz="1200" b="1" dirty="0">
                <a:highlight>
                  <a:srgbClr val="FFFF00"/>
                </a:highlight>
                <a:latin typeface="Posterama" panose="020B0504020200020000" pitchFamily="34" charset="0"/>
                <a:cs typeface="Posterama" panose="020B0504020200020000" pitchFamily="34" charset="0"/>
              </a:rPr>
              <a:t>Software security specialist</a:t>
            </a:r>
          </a:p>
          <a:p>
            <a:r>
              <a:rPr lang="en-CA" sz="1200" b="1" dirty="0">
                <a:latin typeface="Posterama" panose="020B0504020200020000" pitchFamily="34" charset="0"/>
                <a:cs typeface="Posterama" panose="020B0504020200020000" pitchFamily="34" charset="0"/>
              </a:rPr>
              <a:t>SQL Developer</a:t>
            </a:r>
          </a:p>
          <a:p>
            <a:r>
              <a:rPr lang="en-CA" sz="1200" b="1" dirty="0">
                <a:highlight>
                  <a:srgbClr val="FFFF00"/>
                </a:highlight>
                <a:latin typeface="Posterama" panose="020B0504020200020000" pitchFamily="34" charset="0"/>
                <a:cs typeface="Posterama" panose="020B0504020200020000" pitchFamily="34" charset="0"/>
              </a:rPr>
              <a:t>System administrator</a:t>
            </a:r>
          </a:p>
          <a:p>
            <a:r>
              <a:rPr lang="en-CA" sz="1200" b="1" dirty="0">
                <a:highlight>
                  <a:srgbClr val="FFFF00"/>
                </a:highlight>
                <a:latin typeface="Posterama" panose="020B0504020200020000" pitchFamily="34" charset="0"/>
                <a:cs typeface="Posterama" panose="020B0504020200020000" pitchFamily="34" charset="0"/>
              </a:rPr>
              <a:t>Systems analyst</a:t>
            </a:r>
          </a:p>
          <a:p>
            <a:r>
              <a:rPr lang="en-CA" sz="1200" b="1" dirty="0">
                <a:latin typeface="Posterama" panose="020B0504020200020000" pitchFamily="34" charset="0"/>
                <a:cs typeface="Posterama" panose="020B0504020200020000" pitchFamily="34" charset="0"/>
              </a:rPr>
              <a:t>UI Developer</a:t>
            </a:r>
          </a:p>
          <a:p>
            <a:r>
              <a:rPr lang="en-CA" sz="1200" b="1" dirty="0">
                <a:latin typeface="Posterama" panose="020B0504020200020000" pitchFamily="34" charset="0"/>
                <a:cs typeface="Posterama" panose="020B0504020200020000" pitchFamily="34" charset="0"/>
              </a:rPr>
              <a:t>Unity Developer</a:t>
            </a:r>
          </a:p>
          <a:p>
            <a:r>
              <a:rPr lang="en-CA" sz="1200" b="1" dirty="0">
                <a:latin typeface="Posterama" panose="020B0504020200020000" pitchFamily="34" charset="0"/>
                <a:cs typeface="Posterama" panose="020B0504020200020000" pitchFamily="34" charset="0"/>
              </a:rPr>
              <a:t>Vice President, Technology</a:t>
            </a:r>
          </a:p>
          <a:p>
            <a:r>
              <a:rPr lang="en-CA" sz="1200" b="1" dirty="0">
                <a:latin typeface="Posterama" panose="020B0504020200020000" pitchFamily="34" charset="0"/>
                <a:cs typeface="Posterama" panose="020B0504020200020000" pitchFamily="34" charset="0"/>
              </a:rPr>
              <a:t>Virtualization Engineer</a:t>
            </a:r>
          </a:p>
          <a:p>
            <a:r>
              <a:rPr lang="en-CA" sz="1200" b="1" dirty="0">
                <a:latin typeface="Posterama" panose="020B0504020200020000" pitchFamily="34" charset="0"/>
                <a:cs typeface="Posterama" panose="020B0504020200020000" pitchFamily="34" charset="0"/>
              </a:rPr>
              <a:t>Web Designer</a:t>
            </a:r>
          </a:p>
          <a:p>
            <a:r>
              <a:rPr lang="en-CA" sz="1200" b="1" dirty="0">
                <a:latin typeface="Posterama" panose="020B0504020200020000" pitchFamily="34" charset="0"/>
                <a:cs typeface="Posterama" panose="020B0504020200020000" pitchFamily="34" charset="0"/>
              </a:rPr>
              <a:t>Web Engineer</a:t>
            </a:r>
          </a:p>
          <a:p>
            <a:r>
              <a:rPr lang="en-CA" sz="1200" b="1" dirty="0">
                <a:latin typeface="Posterama" panose="020B0504020200020000" pitchFamily="34" charset="0"/>
                <a:cs typeface="Posterama" panose="020B0504020200020000" pitchFamily="34" charset="0"/>
              </a:rPr>
              <a:t>Web Manager</a:t>
            </a:r>
          </a:p>
          <a:p>
            <a:r>
              <a:rPr lang="en-CA" sz="1200" b="1" dirty="0">
                <a:latin typeface="Posterama" panose="020B0504020200020000" pitchFamily="34" charset="0"/>
                <a:cs typeface="Posterama" panose="020B0504020200020000" pitchFamily="34" charset="0"/>
              </a:rPr>
              <a:t>Webmaster</a:t>
            </a:r>
          </a:p>
          <a:p>
            <a:r>
              <a:rPr lang="en-CA" sz="1200" b="1" dirty="0">
                <a:latin typeface="Posterama" panose="020B0504020200020000" pitchFamily="34" charset="0"/>
                <a:cs typeface="Posterama" panose="020B0504020200020000" pitchFamily="34" charset="0"/>
              </a:rPr>
              <a:t>Windows Server Administrator</a:t>
            </a:r>
          </a:p>
          <a:p>
            <a:r>
              <a:rPr lang="en-CA" sz="1200" b="1" dirty="0">
                <a:latin typeface="Posterama" panose="020B0504020200020000" pitchFamily="34" charset="0"/>
                <a:cs typeface="Posterama" panose="020B0504020200020000" pitchFamily="34" charset="0"/>
              </a:rPr>
              <a:t>Windows System Administrator</a:t>
            </a:r>
          </a:p>
          <a:p>
            <a:r>
              <a:rPr lang="en-CA" sz="1200" b="1" dirty="0">
                <a:latin typeface="Posterama" panose="020B0504020200020000" pitchFamily="34" charset="0"/>
                <a:cs typeface="Posterama" panose="020B0504020200020000" pitchFamily="34" charset="0"/>
              </a:rPr>
              <a:t>Windows Systems Engineer</a:t>
            </a:r>
          </a:p>
          <a:p>
            <a:r>
              <a:rPr lang="en-CA" sz="1200" b="1" dirty="0">
                <a:latin typeface="Posterama" panose="020B0504020200020000" pitchFamily="34" charset="0"/>
                <a:cs typeface="Posterama" panose="020B0504020200020000" pitchFamily="34" charset="0"/>
              </a:rPr>
              <a:t>Wireless network engineer</a:t>
            </a:r>
          </a:p>
        </p:txBody>
      </p:sp>
      <p:sp>
        <p:nvSpPr>
          <p:cNvPr id="3" name="Rectangle: Rounded Corners 2">
            <a:extLst>
              <a:ext uri="{FF2B5EF4-FFF2-40B4-BE49-F238E27FC236}">
                <a16:creationId xmlns:a16="http://schemas.microsoft.com/office/drawing/2014/main" id="{278E9B2F-D20D-EF56-0332-BCFBDC7CD757}"/>
              </a:ext>
            </a:extLst>
          </p:cNvPr>
          <p:cNvSpPr/>
          <p:nvPr/>
        </p:nvSpPr>
        <p:spPr>
          <a:xfrm>
            <a:off x="6305297" y="1877961"/>
            <a:ext cx="2421947" cy="6699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67301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EBCE-405F-47DD-95AC-44C02593BEA6}"/>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3" name="Picture 2">
            <a:extLst>
              <a:ext uri="{FF2B5EF4-FFF2-40B4-BE49-F238E27FC236}">
                <a16:creationId xmlns:a16="http://schemas.microsoft.com/office/drawing/2014/main" id="{97FF65C7-ADC2-4814-A20E-42D20C962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7" y="0"/>
            <a:ext cx="10287001" cy="6858000"/>
          </a:xfrm>
          <a:prstGeom prst="rect">
            <a:avLst/>
          </a:prstGeom>
        </p:spPr>
      </p:pic>
      <p:graphicFrame>
        <p:nvGraphicFramePr>
          <p:cNvPr id="5" name="Table 4">
            <a:extLst>
              <a:ext uri="{FF2B5EF4-FFF2-40B4-BE49-F238E27FC236}">
                <a16:creationId xmlns:a16="http://schemas.microsoft.com/office/drawing/2014/main" id="{32ED9608-3B96-470A-A63E-643E4C650EBF}"/>
              </a:ext>
            </a:extLst>
          </p:cNvPr>
          <p:cNvGraphicFramePr>
            <a:graphicFrameLocks noGrp="1"/>
          </p:cNvGraphicFramePr>
          <p:nvPr/>
        </p:nvGraphicFramePr>
        <p:xfrm>
          <a:off x="5020397" y="32400"/>
          <a:ext cx="7167955" cy="6799782"/>
        </p:xfrm>
        <a:graphic>
          <a:graphicData uri="http://schemas.openxmlformats.org/drawingml/2006/table">
            <a:tbl>
              <a:tblPr>
                <a:tableStyleId>{5C22544A-7EE6-4342-B048-85BDC9FD1C3A}</a:tableStyleId>
              </a:tblPr>
              <a:tblGrid>
                <a:gridCol w="2528199">
                  <a:extLst>
                    <a:ext uri="{9D8B030D-6E8A-4147-A177-3AD203B41FA5}">
                      <a16:colId xmlns:a16="http://schemas.microsoft.com/office/drawing/2014/main" val="2731485984"/>
                    </a:ext>
                  </a:extLst>
                </a:gridCol>
                <a:gridCol w="1326454">
                  <a:extLst>
                    <a:ext uri="{9D8B030D-6E8A-4147-A177-3AD203B41FA5}">
                      <a16:colId xmlns:a16="http://schemas.microsoft.com/office/drawing/2014/main" val="4001931903"/>
                    </a:ext>
                  </a:extLst>
                </a:gridCol>
                <a:gridCol w="1621222">
                  <a:extLst>
                    <a:ext uri="{9D8B030D-6E8A-4147-A177-3AD203B41FA5}">
                      <a16:colId xmlns:a16="http://schemas.microsoft.com/office/drawing/2014/main" val="2957859586"/>
                    </a:ext>
                  </a:extLst>
                </a:gridCol>
                <a:gridCol w="1692080">
                  <a:extLst>
                    <a:ext uri="{9D8B030D-6E8A-4147-A177-3AD203B41FA5}">
                      <a16:colId xmlns:a16="http://schemas.microsoft.com/office/drawing/2014/main" val="3741028824"/>
                    </a:ext>
                  </a:extLst>
                </a:gridCol>
              </a:tblGrid>
              <a:tr h="682319">
                <a:tc>
                  <a:txBody>
                    <a:bodyPr/>
                    <a:lstStyle/>
                    <a:p>
                      <a:pPr algn="l" fontAlgn="ctr"/>
                      <a:r>
                        <a:rPr lang="en-CA" sz="2000" b="1" u="none" strike="noStrike" dirty="0">
                          <a:effectLst/>
                        </a:rPr>
                        <a:t>Job</a:t>
                      </a:r>
                      <a:endParaRPr lang="en-CA" sz="20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25th percentile</a:t>
                      </a:r>
                      <a:endParaRPr lang="en-CA" sz="16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50th percentile</a:t>
                      </a:r>
                      <a:endParaRPr lang="en-CA" sz="1600" b="1" i="0" u="none" strike="noStrike">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75th percentile</a:t>
                      </a:r>
                      <a:endParaRPr lang="en-CA" sz="1600" b="1" i="0" u="none" strike="noStrike">
                        <a:solidFill>
                          <a:srgbClr val="111111"/>
                        </a:solidFill>
                        <a:effectLst/>
                        <a:latin typeface="Arial" panose="020B0604020202020204" pitchFamily="34" charset="0"/>
                      </a:endParaRPr>
                    </a:p>
                  </a:txBody>
                  <a:tcPr marL="42863" marR="4763" marT="4763" marB="0" anchor="ctr"/>
                </a:tc>
                <a:extLst>
                  <a:ext uri="{0D108BD9-81ED-4DB2-BD59-A6C34878D82A}">
                    <a16:rowId xmlns:a16="http://schemas.microsoft.com/office/drawing/2014/main" val="752624058"/>
                  </a:ext>
                </a:extLst>
              </a:tr>
              <a:tr h="1020180">
                <a:tc>
                  <a:txBody>
                    <a:bodyPr/>
                    <a:lstStyle/>
                    <a:p>
                      <a:pPr algn="l" fontAlgn="ctr"/>
                      <a:r>
                        <a:rPr lang="en-CA" sz="2000" b="1" u="none" strike="noStrike" dirty="0">
                          <a:effectLst/>
                        </a:rPr>
                        <a:t>Database administrator and architect</a:t>
                      </a:r>
                      <a:endParaRPr lang="en-CA" sz="20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$82,750</a:t>
                      </a:r>
                      <a:endParaRPr lang="en-CA" sz="16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$107,750</a:t>
                      </a:r>
                      <a:endParaRPr lang="en-CA" sz="16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$124,500</a:t>
                      </a:r>
                      <a:endParaRPr lang="en-CA" sz="1600" b="1" i="0" u="none" strike="noStrike">
                        <a:solidFill>
                          <a:srgbClr val="111111"/>
                        </a:solidFill>
                        <a:effectLst/>
                        <a:latin typeface="Arial" panose="020B0604020202020204" pitchFamily="34" charset="0"/>
                      </a:endParaRPr>
                    </a:p>
                  </a:txBody>
                  <a:tcPr marL="42863" marR="4763" marT="4763" marB="0" anchor="ctr"/>
                </a:tc>
                <a:extLst>
                  <a:ext uri="{0D108BD9-81ED-4DB2-BD59-A6C34878D82A}">
                    <a16:rowId xmlns:a16="http://schemas.microsoft.com/office/drawing/2014/main" val="208923448"/>
                  </a:ext>
                </a:extLst>
              </a:tr>
              <a:tr h="682319">
                <a:tc>
                  <a:txBody>
                    <a:bodyPr/>
                    <a:lstStyle/>
                    <a:p>
                      <a:pPr algn="l" fontAlgn="ctr"/>
                      <a:r>
                        <a:rPr lang="en-CA" sz="2000" b="1" u="none" strike="noStrike" dirty="0">
                          <a:effectLst/>
                        </a:rPr>
                        <a:t>Information security analyst</a:t>
                      </a:r>
                      <a:endParaRPr lang="en-CA" sz="20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$115,000</a:t>
                      </a:r>
                      <a:endParaRPr lang="en-CA" sz="16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$141,000</a:t>
                      </a:r>
                      <a:endParaRPr lang="en-CA" sz="16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$166,750</a:t>
                      </a:r>
                      <a:endParaRPr lang="en-CA" sz="1600" b="1" i="0" u="none" strike="noStrike" dirty="0">
                        <a:solidFill>
                          <a:srgbClr val="111111"/>
                        </a:solidFill>
                        <a:effectLst/>
                        <a:latin typeface="Arial" panose="020B0604020202020204" pitchFamily="34" charset="0"/>
                      </a:endParaRPr>
                    </a:p>
                  </a:txBody>
                  <a:tcPr marL="42863" marR="4763" marT="4763" marB="0" anchor="ctr"/>
                </a:tc>
                <a:extLst>
                  <a:ext uri="{0D108BD9-81ED-4DB2-BD59-A6C34878D82A}">
                    <a16:rowId xmlns:a16="http://schemas.microsoft.com/office/drawing/2014/main" val="244596881"/>
                  </a:ext>
                </a:extLst>
              </a:tr>
              <a:tr h="504983">
                <a:tc>
                  <a:txBody>
                    <a:bodyPr/>
                    <a:lstStyle/>
                    <a:p>
                      <a:pPr algn="l" fontAlgn="ctr"/>
                      <a:r>
                        <a:rPr lang="en-CA" sz="2000" b="1" u="none" strike="noStrike" dirty="0">
                          <a:effectLst/>
                        </a:rPr>
                        <a:t>Software developer</a:t>
                      </a:r>
                      <a:endParaRPr lang="en-CA" sz="20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$100,500</a:t>
                      </a:r>
                      <a:endParaRPr lang="en-CA" sz="1600" b="1" i="0" u="none" strike="noStrike">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$122,250</a:t>
                      </a:r>
                      <a:endParaRPr lang="en-CA" sz="16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$142,750</a:t>
                      </a:r>
                      <a:endParaRPr lang="en-CA" sz="1600" b="1" i="0" u="none" strike="noStrike">
                        <a:solidFill>
                          <a:srgbClr val="111111"/>
                        </a:solidFill>
                        <a:effectLst/>
                        <a:latin typeface="Arial" panose="020B0604020202020204" pitchFamily="34" charset="0"/>
                      </a:endParaRPr>
                    </a:p>
                  </a:txBody>
                  <a:tcPr marL="42863" marR="4763" marT="4763" marB="0" anchor="ctr"/>
                </a:tc>
                <a:extLst>
                  <a:ext uri="{0D108BD9-81ED-4DB2-BD59-A6C34878D82A}">
                    <a16:rowId xmlns:a16="http://schemas.microsoft.com/office/drawing/2014/main" val="3513612126"/>
                  </a:ext>
                </a:extLst>
              </a:tr>
              <a:tr h="1020180">
                <a:tc>
                  <a:txBody>
                    <a:bodyPr/>
                    <a:lstStyle/>
                    <a:p>
                      <a:pPr algn="l" fontAlgn="ctr"/>
                      <a:r>
                        <a:rPr lang="en-CA" sz="2000" b="1" u="none" strike="noStrike" dirty="0">
                          <a:effectLst/>
                        </a:rPr>
                        <a:t>Network and computer systems administrator</a:t>
                      </a:r>
                      <a:endParaRPr lang="en-CA" sz="20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$79,750</a:t>
                      </a:r>
                      <a:endParaRPr lang="en-CA" sz="1600" b="1" i="0" u="none" strike="noStrike">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$97,500</a:t>
                      </a:r>
                      <a:endParaRPr lang="en-CA" sz="16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$115,650</a:t>
                      </a:r>
                      <a:endParaRPr lang="en-CA" sz="1600" b="1" i="0" u="none" strike="noStrike">
                        <a:solidFill>
                          <a:srgbClr val="111111"/>
                        </a:solidFill>
                        <a:effectLst/>
                        <a:latin typeface="Arial" panose="020B0604020202020204" pitchFamily="34" charset="0"/>
                      </a:endParaRPr>
                    </a:p>
                  </a:txBody>
                  <a:tcPr marL="42863" marR="4763" marT="4763" marB="0" anchor="ctr"/>
                </a:tc>
                <a:extLst>
                  <a:ext uri="{0D108BD9-81ED-4DB2-BD59-A6C34878D82A}">
                    <a16:rowId xmlns:a16="http://schemas.microsoft.com/office/drawing/2014/main" val="2772962451"/>
                  </a:ext>
                </a:extLst>
              </a:tr>
              <a:tr h="682319">
                <a:tc>
                  <a:txBody>
                    <a:bodyPr/>
                    <a:lstStyle/>
                    <a:p>
                      <a:pPr algn="l" fontAlgn="ctr"/>
                      <a:r>
                        <a:rPr lang="en-CA" sz="2000" b="1" u="none" strike="noStrike" dirty="0">
                          <a:effectLst/>
                        </a:rPr>
                        <a:t>Computer programmer</a:t>
                      </a:r>
                      <a:endParaRPr lang="en-CA" sz="20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$90,750</a:t>
                      </a:r>
                      <a:endParaRPr lang="en-CA" sz="1600" b="1" i="0" u="none" strike="noStrike">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$112,500</a:t>
                      </a:r>
                      <a:endParaRPr lang="en-CA" sz="16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$133,750</a:t>
                      </a:r>
                      <a:endParaRPr lang="en-CA" sz="1600" b="1" i="0" u="none" strike="noStrike">
                        <a:solidFill>
                          <a:srgbClr val="111111"/>
                        </a:solidFill>
                        <a:effectLst/>
                        <a:latin typeface="Arial" panose="020B0604020202020204" pitchFamily="34" charset="0"/>
                      </a:endParaRPr>
                    </a:p>
                  </a:txBody>
                  <a:tcPr marL="42863" marR="4763" marT="4763" marB="0" anchor="ctr"/>
                </a:tc>
                <a:extLst>
                  <a:ext uri="{0D108BD9-81ED-4DB2-BD59-A6C34878D82A}">
                    <a16:rowId xmlns:a16="http://schemas.microsoft.com/office/drawing/2014/main" val="2421869302"/>
                  </a:ext>
                </a:extLst>
              </a:tr>
              <a:tr h="504983">
                <a:tc>
                  <a:txBody>
                    <a:bodyPr/>
                    <a:lstStyle/>
                    <a:p>
                      <a:pPr algn="l" fontAlgn="ctr"/>
                      <a:r>
                        <a:rPr lang="en-CA" sz="2000" b="1" u="none" strike="noStrike" dirty="0">
                          <a:effectLst/>
                        </a:rPr>
                        <a:t>Web developer</a:t>
                      </a:r>
                      <a:endParaRPr lang="en-CA" sz="20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$87,750</a:t>
                      </a:r>
                      <a:endParaRPr lang="en-CA" sz="1600" b="1" i="0" u="none" strike="noStrike">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$111,000</a:t>
                      </a:r>
                      <a:endParaRPr lang="en-CA" sz="1600" b="1" i="0" u="none" strike="noStrike">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$131,500</a:t>
                      </a:r>
                      <a:endParaRPr lang="en-CA" sz="1600" b="1" i="0" u="none" strike="noStrike" dirty="0">
                        <a:solidFill>
                          <a:srgbClr val="111111"/>
                        </a:solidFill>
                        <a:effectLst/>
                        <a:latin typeface="Arial" panose="020B0604020202020204" pitchFamily="34" charset="0"/>
                      </a:endParaRPr>
                    </a:p>
                  </a:txBody>
                  <a:tcPr marL="42863" marR="4763" marT="4763" marB="0" anchor="ctr"/>
                </a:tc>
                <a:extLst>
                  <a:ext uri="{0D108BD9-81ED-4DB2-BD59-A6C34878D82A}">
                    <a16:rowId xmlns:a16="http://schemas.microsoft.com/office/drawing/2014/main" val="300612053"/>
                  </a:ext>
                </a:extLst>
              </a:tr>
              <a:tr h="1020180">
                <a:tc>
                  <a:txBody>
                    <a:bodyPr/>
                    <a:lstStyle/>
                    <a:p>
                      <a:pPr algn="l" fontAlgn="ctr"/>
                      <a:r>
                        <a:rPr lang="en-CA" sz="2000" b="1" u="none" strike="noStrike" dirty="0">
                          <a:effectLst/>
                        </a:rPr>
                        <a:t>Computer and information systems manager</a:t>
                      </a:r>
                      <a:endParaRPr lang="en-CA" sz="20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$112,000</a:t>
                      </a:r>
                      <a:endParaRPr lang="en-CA" sz="16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$137,750</a:t>
                      </a:r>
                      <a:endParaRPr lang="en-CA" sz="16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$164,500</a:t>
                      </a:r>
                      <a:endParaRPr lang="en-CA" sz="1600" b="1" i="0" u="none" strike="noStrike" dirty="0">
                        <a:solidFill>
                          <a:srgbClr val="111111"/>
                        </a:solidFill>
                        <a:effectLst/>
                        <a:latin typeface="Arial" panose="020B0604020202020204" pitchFamily="34" charset="0"/>
                      </a:endParaRPr>
                    </a:p>
                  </a:txBody>
                  <a:tcPr marL="42863" marR="4763" marT="4763" marB="0" anchor="ctr"/>
                </a:tc>
                <a:extLst>
                  <a:ext uri="{0D108BD9-81ED-4DB2-BD59-A6C34878D82A}">
                    <a16:rowId xmlns:a16="http://schemas.microsoft.com/office/drawing/2014/main" val="3353739562"/>
                  </a:ext>
                </a:extLst>
              </a:tr>
              <a:tr h="682319">
                <a:tc>
                  <a:txBody>
                    <a:bodyPr/>
                    <a:lstStyle/>
                    <a:p>
                      <a:pPr algn="l" fontAlgn="ctr"/>
                      <a:r>
                        <a:rPr lang="en-CA" sz="2000" b="1" u="none" strike="noStrike" dirty="0">
                          <a:effectLst/>
                        </a:rPr>
                        <a:t>Network/cloud architect</a:t>
                      </a:r>
                      <a:endParaRPr lang="en-CA" sz="2000" b="1" i="0" u="none" strike="noStrike" dirty="0">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$125,250</a:t>
                      </a:r>
                      <a:endParaRPr lang="en-CA" sz="1600" b="1" i="0" u="none" strike="noStrike">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a:effectLst/>
                        </a:rPr>
                        <a:t>$153,750</a:t>
                      </a:r>
                      <a:endParaRPr lang="en-CA" sz="1600" b="1" i="0" u="none" strike="noStrike">
                        <a:solidFill>
                          <a:srgbClr val="111111"/>
                        </a:solidFill>
                        <a:effectLst/>
                        <a:latin typeface="Arial" panose="020B0604020202020204" pitchFamily="34" charset="0"/>
                      </a:endParaRPr>
                    </a:p>
                  </a:txBody>
                  <a:tcPr marL="42863" marR="4763" marT="4763" marB="0" anchor="ctr"/>
                </a:tc>
                <a:tc>
                  <a:txBody>
                    <a:bodyPr/>
                    <a:lstStyle/>
                    <a:p>
                      <a:pPr algn="l" fontAlgn="ctr"/>
                      <a:r>
                        <a:rPr lang="en-CA" sz="1600" b="1" u="none" strike="noStrike" dirty="0">
                          <a:effectLst/>
                        </a:rPr>
                        <a:t>$180,500</a:t>
                      </a:r>
                      <a:endParaRPr lang="en-CA" sz="1600" b="1" i="0" u="none" strike="noStrike" dirty="0">
                        <a:solidFill>
                          <a:srgbClr val="111111"/>
                        </a:solidFill>
                        <a:effectLst/>
                        <a:latin typeface="Arial" panose="020B0604020202020204" pitchFamily="34" charset="0"/>
                      </a:endParaRPr>
                    </a:p>
                  </a:txBody>
                  <a:tcPr marL="42863" marR="4763" marT="4763" marB="0" anchor="ctr"/>
                </a:tc>
                <a:extLst>
                  <a:ext uri="{0D108BD9-81ED-4DB2-BD59-A6C34878D82A}">
                    <a16:rowId xmlns:a16="http://schemas.microsoft.com/office/drawing/2014/main" val="3723160248"/>
                  </a:ext>
                </a:extLst>
              </a:tr>
            </a:tbl>
          </a:graphicData>
        </a:graphic>
      </p:graphicFrame>
      <p:sp>
        <p:nvSpPr>
          <p:cNvPr id="6" name="Rectangle: Rounded Corners 5">
            <a:extLst>
              <a:ext uri="{FF2B5EF4-FFF2-40B4-BE49-F238E27FC236}">
                <a16:creationId xmlns:a16="http://schemas.microsoft.com/office/drawing/2014/main" id="{9A7F941D-CB1F-4745-A9C4-BB433EADCE24}"/>
              </a:ext>
            </a:extLst>
          </p:cNvPr>
          <p:cNvSpPr/>
          <p:nvPr/>
        </p:nvSpPr>
        <p:spPr>
          <a:xfrm>
            <a:off x="137854" y="5790619"/>
            <a:ext cx="4851371" cy="71409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00"/>
          </a:p>
        </p:txBody>
      </p:sp>
      <p:sp>
        <p:nvSpPr>
          <p:cNvPr id="7" name="Title 1">
            <a:extLst>
              <a:ext uri="{FF2B5EF4-FFF2-40B4-BE49-F238E27FC236}">
                <a16:creationId xmlns:a16="http://schemas.microsoft.com/office/drawing/2014/main" id="{0347E98F-3E99-4E22-98F0-98EFE961C9EC}"/>
              </a:ext>
            </a:extLst>
          </p:cNvPr>
          <p:cNvSpPr txBox="1">
            <a:spLocks/>
          </p:cNvSpPr>
          <p:nvPr/>
        </p:nvSpPr>
        <p:spPr>
          <a:xfrm>
            <a:off x="-181167" y="5824822"/>
            <a:ext cx="4851371" cy="714090"/>
          </a:xfrm>
          <a:prstGeom prst="rect">
            <a:avLst/>
          </a:prstGeom>
        </p:spPr>
        <p:txBody>
          <a:bodyPr>
            <a:norm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algn="r"/>
            <a:r>
              <a:rPr lang="en-CA" sz="1800" b="1" dirty="0">
                <a:solidFill>
                  <a:schemeClr val="bg1"/>
                </a:solidFill>
              </a:rPr>
              <a:t>Candidates are securing jobs while </a:t>
            </a:r>
            <a:br>
              <a:rPr lang="en-CA" sz="1800" b="1" dirty="0">
                <a:solidFill>
                  <a:schemeClr val="bg1"/>
                </a:solidFill>
              </a:rPr>
            </a:br>
            <a:r>
              <a:rPr lang="en-CA" sz="1800" b="1" dirty="0">
                <a:solidFill>
                  <a:schemeClr val="bg1"/>
                </a:solidFill>
              </a:rPr>
              <a:t>completing their studies!</a:t>
            </a:r>
          </a:p>
        </p:txBody>
      </p:sp>
      <p:sp>
        <p:nvSpPr>
          <p:cNvPr id="9" name="TextBox 8">
            <a:extLst>
              <a:ext uri="{FF2B5EF4-FFF2-40B4-BE49-F238E27FC236}">
                <a16:creationId xmlns:a16="http://schemas.microsoft.com/office/drawing/2014/main" id="{C305C922-A388-4AE9-810A-790E368C00A3}"/>
              </a:ext>
            </a:extLst>
          </p:cNvPr>
          <p:cNvSpPr txBox="1"/>
          <p:nvPr/>
        </p:nvSpPr>
        <p:spPr>
          <a:xfrm>
            <a:off x="7854517" y="25821"/>
            <a:ext cx="6104659" cy="230832"/>
          </a:xfrm>
          <a:prstGeom prst="rect">
            <a:avLst/>
          </a:prstGeom>
          <a:noFill/>
        </p:spPr>
        <p:txBody>
          <a:bodyPr wrap="square">
            <a:spAutoFit/>
          </a:bodyPr>
          <a:lstStyle/>
          <a:p>
            <a:r>
              <a:rPr lang="en-CA" sz="900" dirty="0"/>
              <a:t>https://www.cio.com/article/230935/hiring-the-most-in-demand-tech-jobs-for-2021.html</a:t>
            </a:r>
          </a:p>
        </p:txBody>
      </p:sp>
      <p:sp>
        <p:nvSpPr>
          <p:cNvPr id="4" name="Rectangle: Rounded Corners 3">
            <a:extLst>
              <a:ext uri="{FF2B5EF4-FFF2-40B4-BE49-F238E27FC236}">
                <a16:creationId xmlns:a16="http://schemas.microsoft.com/office/drawing/2014/main" id="{F9C80CC5-0386-156F-5C40-D2A2BCEA54AD}"/>
              </a:ext>
            </a:extLst>
          </p:cNvPr>
          <p:cNvSpPr/>
          <p:nvPr/>
        </p:nvSpPr>
        <p:spPr>
          <a:xfrm>
            <a:off x="4989225" y="1787526"/>
            <a:ext cx="3923663" cy="6699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93463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068">
        <p15:prstTrans prst="pageCurlSingle"/>
      </p:transition>
    </mc:Choice>
    <mc:Fallback xmlns="">
      <p:transition spd="slow" advTm="1106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603B6-2BFF-FB61-F04D-CF5163C50487}"/>
              </a:ext>
            </a:extLst>
          </p:cNvPr>
          <p:cNvSpPr>
            <a:spLocks noGrp="1"/>
          </p:cNvSpPr>
          <p:nvPr>
            <p:ph type="title"/>
          </p:nvPr>
        </p:nvSpPr>
        <p:spPr>
          <a:xfrm>
            <a:off x="1581778" y="358843"/>
            <a:ext cx="10515600" cy="1325563"/>
          </a:xfrm>
          <a:noFill/>
        </p:spPr>
        <p:txBody>
          <a:bodyPr/>
          <a:lstStyle/>
          <a:p>
            <a:r>
              <a:rPr lang="en-CA" dirty="0">
                <a:solidFill>
                  <a:schemeClr val="tx1">
                    <a:lumMod val="65000"/>
                    <a:lumOff val="35000"/>
                  </a:schemeClr>
                </a:solidFill>
              </a:rPr>
              <a:t>Unique Assistance for Candidates</a:t>
            </a:r>
          </a:p>
        </p:txBody>
      </p:sp>
      <p:sp>
        <p:nvSpPr>
          <p:cNvPr id="3" name="Text Placeholder 2">
            <a:extLst>
              <a:ext uri="{FF2B5EF4-FFF2-40B4-BE49-F238E27FC236}">
                <a16:creationId xmlns:a16="http://schemas.microsoft.com/office/drawing/2014/main" id="{45CF8018-9503-0606-6099-24D957F9BFD6}"/>
              </a:ext>
            </a:extLst>
          </p:cNvPr>
          <p:cNvSpPr>
            <a:spLocks noGrp="1"/>
          </p:cNvSpPr>
          <p:nvPr>
            <p:ph idx="1"/>
          </p:nvPr>
        </p:nvSpPr>
        <p:spPr>
          <a:xfrm>
            <a:off x="838200" y="1485037"/>
            <a:ext cx="10515600" cy="4351338"/>
          </a:xfrm>
          <a:solidFill>
            <a:schemeClr val="bg1"/>
          </a:solidFill>
        </p:spPr>
        <p:txBody>
          <a:bodyPr/>
          <a:lstStyle/>
          <a:p>
            <a:pPr>
              <a:lnSpc>
                <a:spcPct val="100000"/>
              </a:lnSpc>
              <a:buClr>
                <a:srgbClr val="7030A0"/>
              </a:buClr>
              <a:buSzPct val="72000"/>
              <a:buFont typeface="Wingdings" panose="05000000000000000000" pitchFamily="2" charset="2"/>
              <a:buChar char="§"/>
            </a:pPr>
            <a:r>
              <a:rPr lang="en-CA" sz="2400" dirty="0">
                <a:solidFill>
                  <a:schemeClr val="tx1">
                    <a:lumMod val="65000"/>
                    <a:lumOff val="35000"/>
                  </a:schemeClr>
                </a:solidFill>
              </a:rPr>
              <a:t>Alliances supporting career interest definition, remote learning opportunities, certifications, remote work</a:t>
            </a:r>
          </a:p>
          <a:p>
            <a:pPr>
              <a:lnSpc>
                <a:spcPct val="100000"/>
              </a:lnSpc>
              <a:buClr>
                <a:srgbClr val="7030A0"/>
              </a:buClr>
              <a:buSzPct val="72000"/>
              <a:buFont typeface="Wingdings" panose="05000000000000000000" pitchFamily="2" charset="2"/>
              <a:buChar char="§"/>
            </a:pPr>
            <a:r>
              <a:rPr lang="en-CA" sz="2400" dirty="0">
                <a:solidFill>
                  <a:schemeClr val="tx1">
                    <a:lumMod val="65000"/>
                    <a:lumOff val="35000"/>
                  </a:schemeClr>
                </a:solidFill>
              </a:rPr>
              <a:t>Partnership with Veteran-led Mental Health team, security clearance sponsorship, and more…</a:t>
            </a:r>
          </a:p>
          <a:p>
            <a:pPr marL="114300" indent="0">
              <a:buClr>
                <a:schemeClr val="bg1"/>
              </a:buClr>
              <a:buNone/>
            </a:pPr>
            <a:endParaRPr lang="en-CA" dirty="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B81B3D9F-1BA4-853F-5E38-B3EEDACE265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14</a:t>
            </a:fld>
            <a:endParaRPr lang="en-CA"/>
          </a:p>
        </p:txBody>
      </p:sp>
      <p:pic>
        <p:nvPicPr>
          <p:cNvPr id="8" name="Picture 7" descr="Graphical user interface&#10;&#10;Description automatically generated">
            <a:extLst>
              <a:ext uri="{FF2B5EF4-FFF2-40B4-BE49-F238E27FC236}">
                <a16:creationId xmlns:a16="http://schemas.microsoft.com/office/drawing/2014/main" id="{9D650BE2-FB66-C53A-48F1-B246AF721EA7}"/>
              </a:ext>
            </a:extLst>
          </p:cNvPr>
          <p:cNvPicPr>
            <a:picLocks noChangeAspect="1"/>
          </p:cNvPicPr>
          <p:nvPr/>
        </p:nvPicPr>
        <p:blipFill>
          <a:blip r:embed="rId3"/>
          <a:stretch>
            <a:fillRect/>
          </a:stretch>
        </p:blipFill>
        <p:spPr>
          <a:xfrm>
            <a:off x="2054633" y="3139709"/>
            <a:ext cx="6729320" cy="2956653"/>
          </a:xfrm>
          <a:prstGeom prst="rect">
            <a:avLst/>
          </a:prstGeom>
        </p:spPr>
      </p:pic>
      <p:sp>
        <p:nvSpPr>
          <p:cNvPr id="5" name="TextBox 4">
            <a:extLst>
              <a:ext uri="{FF2B5EF4-FFF2-40B4-BE49-F238E27FC236}">
                <a16:creationId xmlns:a16="http://schemas.microsoft.com/office/drawing/2014/main" id="{D688E537-38F3-2365-49CE-6E927A1D7E32}"/>
              </a:ext>
            </a:extLst>
          </p:cNvPr>
          <p:cNvSpPr txBox="1"/>
          <p:nvPr/>
        </p:nvSpPr>
        <p:spPr>
          <a:xfrm>
            <a:off x="2116394" y="6237547"/>
            <a:ext cx="6494206" cy="523220"/>
          </a:xfrm>
          <a:prstGeom prst="rect">
            <a:avLst/>
          </a:prstGeom>
          <a:noFill/>
        </p:spPr>
        <p:txBody>
          <a:bodyPr wrap="square">
            <a:spAutoFit/>
          </a:bodyPr>
          <a:lstStyle/>
          <a:p>
            <a:pPr algn="ctr"/>
            <a:r>
              <a:rPr lang="en-US" sz="2800" b="1" dirty="0">
                <a:solidFill>
                  <a:srgbClr val="7030A0"/>
                </a:solidFill>
                <a:latin typeface="+mj-lt"/>
              </a:rPr>
              <a:t>Military Service </a:t>
            </a:r>
            <a:r>
              <a:rPr lang="en-US" sz="2800" b="1" baseline="10000" dirty="0">
                <a:solidFill>
                  <a:srgbClr val="7030A0"/>
                </a:solidFill>
                <a:latin typeface="+mj-lt"/>
              </a:rPr>
              <a:t>to</a:t>
            </a:r>
            <a:r>
              <a:rPr lang="en-US" sz="2800" b="1" dirty="0">
                <a:solidFill>
                  <a:srgbClr val="7030A0"/>
                </a:solidFill>
                <a:latin typeface="+mj-lt"/>
              </a:rPr>
              <a:t> Cyber Defence</a:t>
            </a:r>
            <a:endParaRPr lang="en-CA" sz="2800" b="1" dirty="0">
              <a:solidFill>
                <a:srgbClr val="7030A0"/>
              </a:solidFill>
              <a:latin typeface="+mj-lt"/>
            </a:endParaRPr>
          </a:p>
        </p:txBody>
      </p:sp>
    </p:spTree>
    <p:extLst>
      <p:ext uri="{BB962C8B-B14F-4D97-AF65-F5344CB8AC3E}">
        <p14:creationId xmlns:p14="http://schemas.microsoft.com/office/powerpoint/2010/main" val="3904756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A05BF5-72E0-7CFE-12AC-9536AC3044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15</a:t>
            </a:fld>
            <a:endParaRPr lang="en-CA"/>
          </a:p>
        </p:txBody>
      </p:sp>
      <p:sp>
        <p:nvSpPr>
          <p:cNvPr id="5" name="Google Shape;85;p1">
            <a:extLst>
              <a:ext uri="{FF2B5EF4-FFF2-40B4-BE49-F238E27FC236}">
                <a16:creationId xmlns:a16="http://schemas.microsoft.com/office/drawing/2014/main" id="{E00D18DE-B80F-9304-B4AD-A06D17C27212}"/>
              </a:ext>
            </a:extLst>
          </p:cNvPr>
          <p:cNvSpPr txBox="1">
            <a:spLocks/>
          </p:cNvSpPr>
          <p:nvPr/>
        </p:nvSpPr>
        <p:spPr>
          <a:xfrm>
            <a:off x="-41787" y="-146243"/>
            <a:ext cx="9144000" cy="1208202"/>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lt1"/>
              </a:buClr>
              <a:buSzPts val="6000"/>
              <a:buFont typeface="Calibri"/>
              <a:buNone/>
            </a:pPr>
            <a:r>
              <a:rPr lang="en-CA" b="1" dirty="0">
                <a:solidFill>
                  <a:srgbClr val="7030A0"/>
                </a:solidFill>
              </a:rPr>
              <a:t>CyberCatalyst</a:t>
            </a:r>
          </a:p>
        </p:txBody>
      </p:sp>
      <p:pic>
        <p:nvPicPr>
          <p:cNvPr id="2" name="Picture 1">
            <a:extLst>
              <a:ext uri="{FF2B5EF4-FFF2-40B4-BE49-F238E27FC236}">
                <a16:creationId xmlns:a16="http://schemas.microsoft.com/office/drawing/2014/main" id="{44188D3B-6687-AFF0-D2E1-AAD8B94EEA64}"/>
              </a:ext>
            </a:extLst>
          </p:cNvPr>
          <p:cNvPicPr>
            <a:picLocks noChangeAspect="1"/>
          </p:cNvPicPr>
          <p:nvPr/>
        </p:nvPicPr>
        <p:blipFill>
          <a:blip r:embed="rId3"/>
          <a:stretch>
            <a:fillRect/>
          </a:stretch>
        </p:blipFill>
        <p:spPr>
          <a:xfrm>
            <a:off x="9637999" y="198378"/>
            <a:ext cx="2554000" cy="1335454"/>
          </a:xfrm>
          <a:prstGeom prst="rect">
            <a:avLst/>
          </a:prstGeom>
          <a:solidFill>
            <a:schemeClr val="bg1"/>
          </a:solidFill>
        </p:spPr>
      </p:pic>
      <p:pic>
        <p:nvPicPr>
          <p:cNvPr id="8" name="Picture 7">
            <a:extLst>
              <a:ext uri="{FF2B5EF4-FFF2-40B4-BE49-F238E27FC236}">
                <a16:creationId xmlns:a16="http://schemas.microsoft.com/office/drawing/2014/main" id="{55185FC9-7418-DECD-1A9D-5D2162E6339F}"/>
              </a:ext>
            </a:extLst>
          </p:cNvPr>
          <p:cNvPicPr>
            <a:picLocks noChangeAspect="1"/>
          </p:cNvPicPr>
          <p:nvPr/>
        </p:nvPicPr>
        <p:blipFill>
          <a:blip r:embed="rId4"/>
          <a:stretch>
            <a:fillRect/>
          </a:stretch>
        </p:blipFill>
        <p:spPr>
          <a:xfrm>
            <a:off x="1052242" y="1364711"/>
            <a:ext cx="4788000" cy="1748285"/>
          </a:xfrm>
          <a:prstGeom prst="rect">
            <a:avLst/>
          </a:prstGeom>
        </p:spPr>
      </p:pic>
      <p:pic>
        <p:nvPicPr>
          <p:cNvPr id="9" name="Picture 8">
            <a:extLst>
              <a:ext uri="{FF2B5EF4-FFF2-40B4-BE49-F238E27FC236}">
                <a16:creationId xmlns:a16="http://schemas.microsoft.com/office/drawing/2014/main" id="{55BD16DD-346E-6E73-025C-E9AC64857120}"/>
              </a:ext>
            </a:extLst>
          </p:cNvPr>
          <p:cNvPicPr>
            <a:picLocks noChangeAspect="1"/>
          </p:cNvPicPr>
          <p:nvPr/>
        </p:nvPicPr>
        <p:blipFill>
          <a:blip r:embed="rId5"/>
          <a:stretch>
            <a:fillRect/>
          </a:stretch>
        </p:blipFill>
        <p:spPr>
          <a:xfrm>
            <a:off x="1052242" y="3319479"/>
            <a:ext cx="4788000" cy="1509949"/>
          </a:xfrm>
          <a:prstGeom prst="rect">
            <a:avLst/>
          </a:prstGeom>
        </p:spPr>
      </p:pic>
      <p:pic>
        <p:nvPicPr>
          <p:cNvPr id="10" name="Picture 9">
            <a:extLst>
              <a:ext uri="{FF2B5EF4-FFF2-40B4-BE49-F238E27FC236}">
                <a16:creationId xmlns:a16="http://schemas.microsoft.com/office/drawing/2014/main" id="{35B8C63D-42BB-3D41-3C5A-0F410449D87E}"/>
              </a:ext>
            </a:extLst>
          </p:cNvPr>
          <p:cNvPicPr>
            <a:picLocks noChangeAspect="1"/>
          </p:cNvPicPr>
          <p:nvPr/>
        </p:nvPicPr>
        <p:blipFill>
          <a:blip r:embed="rId6"/>
          <a:stretch>
            <a:fillRect/>
          </a:stretch>
        </p:blipFill>
        <p:spPr>
          <a:xfrm>
            <a:off x="1052242" y="5035911"/>
            <a:ext cx="4788000" cy="1271480"/>
          </a:xfrm>
          <a:prstGeom prst="rect">
            <a:avLst/>
          </a:prstGeom>
        </p:spPr>
      </p:pic>
      <p:pic>
        <p:nvPicPr>
          <p:cNvPr id="12" name="Picture 11">
            <a:extLst>
              <a:ext uri="{FF2B5EF4-FFF2-40B4-BE49-F238E27FC236}">
                <a16:creationId xmlns:a16="http://schemas.microsoft.com/office/drawing/2014/main" id="{452B06D1-616E-9B8D-A517-7C095A5F6F4B}"/>
              </a:ext>
            </a:extLst>
          </p:cNvPr>
          <p:cNvPicPr>
            <a:picLocks noChangeAspect="1"/>
          </p:cNvPicPr>
          <p:nvPr/>
        </p:nvPicPr>
        <p:blipFill>
          <a:blip r:embed="rId7"/>
          <a:stretch>
            <a:fillRect/>
          </a:stretch>
        </p:blipFill>
        <p:spPr>
          <a:xfrm>
            <a:off x="6503847" y="1364711"/>
            <a:ext cx="4788000" cy="2463559"/>
          </a:xfrm>
          <a:prstGeom prst="rect">
            <a:avLst/>
          </a:prstGeom>
        </p:spPr>
      </p:pic>
      <p:pic>
        <p:nvPicPr>
          <p:cNvPr id="13" name="Picture 12">
            <a:extLst>
              <a:ext uri="{FF2B5EF4-FFF2-40B4-BE49-F238E27FC236}">
                <a16:creationId xmlns:a16="http://schemas.microsoft.com/office/drawing/2014/main" id="{611507E5-39AA-59E5-EC6C-1C937B0A2A59}"/>
              </a:ext>
            </a:extLst>
          </p:cNvPr>
          <p:cNvPicPr>
            <a:picLocks noChangeAspect="1"/>
          </p:cNvPicPr>
          <p:nvPr/>
        </p:nvPicPr>
        <p:blipFill>
          <a:blip r:embed="rId8"/>
          <a:stretch>
            <a:fillRect/>
          </a:stretch>
        </p:blipFill>
        <p:spPr>
          <a:xfrm>
            <a:off x="6503847" y="3983340"/>
            <a:ext cx="4788000" cy="1509949"/>
          </a:xfrm>
          <a:prstGeom prst="rect">
            <a:avLst/>
          </a:prstGeom>
        </p:spPr>
      </p:pic>
      <p:pic>
        <p:nvPicPr>
          <p:cNvPr id="35" name="Graphic 34" descr="Badge 1 with solid fill">
            <a:extLst>
              <a:ext uri="{FF2B5EF4-FFF2-40B4-BE49-F238E27FC236}">
                <a16:creationId xmlns:a16="http://schemas.microsoft.com/office/drawing/2014/main" id="{9BBFF26A-0197-6C7C-BA39-DD32DB9CBC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2932" y="1094711"/>
            <a:ext cx="540000" cy="540000"/>
          </a:xfrm>
          <a:prstGeom prst="rect">
            <a:avLst/>
          </a:prstGeom>
        </p:spPr>
      </p:pic>
      <p:pic>
        <p:nvPicPr>
          <p:cNvPr id="37" name="Graphic 36" descr="Badge with solid fill">
            <a:extLst>
              <a:ext uri="{FF2B5EF4-FFF2-40B4-BE49-F238E27FC236}">
                <a16:creationId xmlns:a16="http://schemas.microsoft.com/office/drawing/2014/main" id="{2E9DD1B2-8187-DE10-D5FC-60F470C9FA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387" y="3049479"/>
            <a:ext cx="540000" cy="540000"/>
          </a:xfrm>
          <a:prstGeom prst="rect">
            <a:avLst/>
          </a:prstGeom>
        </p:spPr>
      </p:pic>
      <p:pic>
        <p:nvPicPr>
          <p:cNvPr id="39" name="Graphic 38" descr="Badge 3 with solid fill">
            <a:extLst>
              <a:ext uri="{FF2B5EF4-FFF2-40B4-BE49-F238E27FC236}">
                <a16:creationId xmlns:a16="http://schemas.microsoft.com/office/drawing/2014/main" id="{164E6CC2-69CC-0E24-D8EA-BFC7CABE76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4196" y="4718889"/>
            <a:ext cx="540000" cy="540000"/>
          </a:xfrm>
          <a:prstGeom prst="rect">
            <a:avLst/>
          </a:prstGeom>
        </p:spPr>
      </p:pic>
      <p:pic>
        <p:nvPicPr>
          <p:cNvPr id="41" name="Graphic 40" descr="Badge 4 with solid fill">
            <a:extLst>
              <a:ext uri="{FF2B5EF4-FFF2-40B4-BE49-F238E27FC236}">
                <a16:creationId xmlns:a16="http://schemas.microsoft.com/office/drawing/2014/main" id="{3F45FEC7-1B5E-28F0-BCEC-4765B7EBD6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27769" y="1017738"/>
            <a:ext cx="540000" cy="540000"/>
          </a:xfrm>
          <a:prstGeom prst="rect">
            <a:avLst/>
          </a:prstGeom>
        </p:spPr>
      </p:pic>
      <p:pic>
        <p:nvPicPr>
          <p:cNvPr id="43" name="Graphic 42" descr="Badge 5 with solid fill">
            <a:extLst>
              <a:ext uri="{FF2B5EF4-FFF2-40B4-BE49-F238E27FC236}">
                <a16:creationId xmlns:a16="http://schemas.microsoft.com/office/drawing/2014/main" id="{33B98AE9-D73A-1A9A-AC71-B713B666ED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96000" y="3713340"/>
            <a:ext cx="540000" cy="540000"/>
          </a:xfrm>
          <a:prstGeom prst="rect">
            <a:avLst/>
          </a:prstGeom>
        </p:spPr>
      </p:pic>
      <p:sp>
        <p:nvSpPr>
          <p:cNvPr id="3" name="TextBox 2">
            <a:extLst>
              <a:ext uri="{FF2B5EF4-FFF2-40B4-BE49-F238E27FC236}">
                <a16:creationId xmlns:a16="http://schemas.microsoft.com/office/drawing/2014/main" id="{3AD1DF3C-B82A-0F59-9228-A7D4A06E536F}"/>
              </a:ext>
            </a:extLst>
          </p:cNvPr>
          <p:cNvSpPr txBox="1"/>
          <p:nvPr/>
        </p:nvSpPr>
        <p:spPr>
          <a:xfrm>
            <a:off x="2521993" y="6307391"/>
            <a:ext cx="6494206" cy="523220"/>
          </a:xfrm>
          <a:prstGeom prst="rect">
            <a:avLst/>
          </a:prstGeom>
          <a:noFill/>
        </p:spPr>
        <p:txBody>
          <a:bodyPr wrap="square">
            <a:spAutoFit/>
          </a:bodyPr>
          <a:lstStyle/>
          <a:p>
            <a:pPr algn="ctr"/>
            <a:r>
              <a:rPr lang="en-US" sz="2800" b="1" dirty="0">
                <a:solidFill>
                  <a:srgbClr val="7030A0"/>
                </a:solidFill>
                <a:latin typeface="+mj-lt"/>
              </a:rPr>
              <a:t>Military Service </a:t>
            </a:r>
            <a:r>
              <a:rPr lang="en-US" sz="2800" b="1" baseline="10000" dirty="0">
                <a:solidFill>
                  <a:srgbClr val="7030A0"/>
                </a:solidFill>
                <a:latin typeface="+mj-lt"/>
              </a:rPr>
              <a:t>to</a:t>
            </a:r>
            <a:r>
              <a:rPr lang="en-US" sz="2800" b="1" dirty="0">
                <a:solidFill>
                  <a:srgbClr val="7030A0"/>
                </a:solidFill>
                <a:latin typeface="+mj-lt"/>
              </a:rPr>
              <a:t> Cyber Defence</a:t>
            </a:r>
            <a:endParaRPr lang="en-CA" sz="2800" b="1" dirty="0">
              <a:solidFill>
                <a:srgbClr val="7030A0"/>
              </a:solidFill>
              <a:latin typeface="+mj-lt"/>
            </a:endParaRPr>
          </a:p>
        </p:txBody>
      </p:sp>
    </p:spTree>
    <p:extLst>
      <p:ext uri="{BB962C8B-B14F-4D97-AF65-F5344CB8AC3E}">
        <p14:creationId xmlns:p14="http://schemas.microsoft.com/office/powerpoint/2010/main" val="4177912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2B211-00FA-1304-D717-E7FF564F3565}"/>
              </a:ext>
            </a:extLst>
          </p:cNvPr>
          <p:cNvSpPr>
            <a:spLocks noGrp="1"/>
          </p:cNvSpPr>
          <p:nvPr>
            <p:ph type="title"/>
          </p:nvPr>
        </p:nvSpPr>
        <p:spPr/>
        <p:txBody>
          <a:bodyPr/>
          <a:lstStyle/>
          <a:p>
            <a:r>
              <a:rPr lang="en-CA" dirty="0"/>
              <a:t>REACH OUT ANY TIME!</a:t>
            </a:r>
          </a:p>
        </p:txBody>
      </p:sp>
      <p:sp>
        <p:nvSpPr>
          <p:cNvPr id="4" name="Slide Number Placeholder 3">
            <a:extLst>
              <a:ext uri="{FF2B5EF4-FFF2-40B4-BE49-F238E27FC236}">
                <a16:creationId xmlns:a16="http://schemas.microsoft.com/office/drawing/2014/main" id="{9669BB77-BB02-554A-3DF8-26C149DDDE6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16</a:t>
            </a:fld>
            <a:endParaRPr lang="en-CA"/>
          </a:p>
        </p:txBody>
      </p:sp>
      <p:sp>
        <p:nvSpPr>
          <p:cNvPr id="5" name="TextBox 4">
            <a:extLst>
              <a:ext uri="{FF2B5EF4-FFF2-40B4-BE49-F238E27FC236}">
                <a16:creationId xmlns:a16="http://schemas.microsoft.com/office/drawing/2014/main" id="{C29F2BB4-C55A-2DD8-CFB0-252013C0F3EA}"/>
              </a:ext>
            </a:extLst>
          </p:cNvPr>
          <p:cNvSpPr txBox="1"/>
          <p:nvPr/>
        </p:nvSpPr>
        <p:spPr>
          <a:xfrm>
            <a:off x="980440" y="2081954"/>
            <a:ext cx="10373360" cy="461665"/>
          </a:xfrm>
          <a:prstGeom prst="rect">
            <a:avLst/>
          </a:prstGeom>
          <a:noFill/>
        </p:spPr>
        <p:txBody>
          <a:bodyPr wrap="square" rtlCol="0">
            <a:spAutoFit/>
          </a:bodyPr>
          <a:lstStyle/>
          <a:p>
            <a:r>
              <a:rPr lang="en-CA" sz="2400" dirty="0">
                <a:hlinkClick r:id="rId3"/>
              </a:rPr>
              <a:t>talent@cybercatalyst.io</a:t>
            </a:r>
            <a:r>
              <a:rPr lang="en-CA" sz="2400" dirty="0"/>
              <a:t>       1.877.629.1696       </a:t>
            </a:r>
            <a:r>
              <a:rPr lang="en-CA" sz="2400">
                <a:hlinkClick r:id="rId4"/>
              </a:rPr>
              <a:t>https://cybercatalyst.io/TechVets</a:t>
            </a:r>
            <a:r>
              <a:rPr lang="en-CA" sz="2400"/>
              <a:t>  </a:t>
            </a:r>
            <a:endParaRPr lang="en-CA" sz="2400" dirty="0"/>
          </a:p>
        </p:txBody>
      </p:sp>
      <p:pic>
        <p:nvPicPr>
          <p:cNvPr id="20" name="Picture 19">
            <a:extLst>
              <a:ext uri="{FF2B5EF4-FFF2-40B4-BE49-F238E27FC236}">
                <a16:creationId xmlns:a16="http://schemas.microsoft.com/office/drawing/2014/main" id="{DB17C2BD-0DE5-B8A2-A02E-462D0F5C7053}"/>
              </a:ext>
            </a:extLst>
          </p:cNvPr>
          <p:cNvPicPr>
            <a:picLocks noChangeAspect="1"/>
          </p:cNvPicPr>
          <p:nvPr/>
        </p:nvPicPr>
        <p:blipFill>
          <a:blip r:embed="rId5"/>
          <a:stretch>
            <a:fillRect/>
          </a:stretch>
        </p:blipFill>
        <p:spPr>
          <a:xfrm>
            <a:off x="-724452" y="1987541"/>
            <a:ext cx="8260796" cy="4505334"/>
          </a:xfrm>
          <a:prstGeom prst="rect">
            <a:avLst/>
          </a:prstGeom>
        </p:spPr>
      </p:pic>
      <p:pic>
        <p:nvPicPr>
          <p:cNvPr id="3" name="Picture 2">
            <a:extLst>
              <a:ext uri="{FF2B5EF4-FFF2-40B4-BE49-F238E27FC236}">
                <a16:creationId xmlns:a16="http://schemas.microsoft.com/office/drawing/2014/main" id="{87FFC100-FF87-AD16-1EE4-3CA1A08FF78D}"/>
              </a:ext>
            </a:extLst>
          </p:cNvPr>
          <p:cNvPicPr>
            <a:picLocks noChangeAspect="1"/>
          </p:cNvPicPr>
          <p:nvPr/>
        </p:nvPicPr>
        <p:blipFill>
          <a:blip r:embed="rId6"/>
          <a:stretch>
            <a:fillRect/>
          </a:stretch>
        </p:blipFill>
        <p:spPr>
          <a:xfrm>
            <a:off x="8130380" y="3429000"/>
            <a:ext cx="1851820" cy="1844200"/>
          </a:xfrm>
          <a:prstGeom prst="rect">
            <a:avLst/>
          </a:prstGeom>
        </p:spPr>
      </p:pic>
    </p:spTree>
    <p:extLst>
      <p:ext uri="{BB962C8B-B14F-4D97-AF65-F5344CB8AC3E}">
        <p14:creationId xmlns:p14="http://schemas.microsoft.com/office/powerpoint/2010/main" val="2724099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5" name="Google Shape;85;p1"/>
          <p:cNvSpPr txBox="1">
            <a:spLocks noGrp="1"/>
          </p:cNvSpPr>
          <p:nvPr>
            <p:ph type="ctrTitle"/>
          </p:nvPr>
        </p:nvSpPr>
        <p:spPr>
          <a:xfrm>
            <a:off x="1293616" y="-104287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CA" b="1" dirty="0">
                <a:solidFill>
                  <a:srgbClr val="7030A0"/>
                </a:solidFill>
              </a:rPr>
              <a:t>CyberCatalyst.io</a:t>
            </a:r>
            <a:endParaRPr b="1" dirty="0">
              <a:solidFill>
                <a:srgbClr val="7030A0"/>
              </a:solidFill>
            </a:endParaRPr>
          </a:p>
        </p:txBody>
      </p:sp>
      <p:sp>
        <p:nvSpPr>
          <p:cNvPr id="86" name="Google Shape;86;p1"/>
          <p:cNvSpPr txBox="1">
            <a:spLocks noGrp="1"/>
          </p:cNvSpPr>
          <p:nvPr>
            <p:ph type="subTitle" idx="1"/>
          </p:nvPr>
        </p:nvSpPr>
        <p:spPr>
          <a:xfrm>
            <a:off x="1475343" y="1185719"/>
            <a:ext cx="8506857"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r>
              <a:rPr lang="en-CA" dirty="0">
                <a:solidFill>
                  <a:srgbClr val="7030A0"/>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Canadian Veterans Entering Software or Cyber Security Careers</a:t>
            </a:r>
            <a:endParaRPr dirty="0">
              <a:solidFill>
                <a:srgbClr val="7030A0"/>
              </a:solidFill>
            </a:endParaRPr>
          </a:p>
        </p:txBody>
      </p:sp>
      <p:sp>
        <p:nvSpPr>
          <p:cNvPr id="4" name="Slide Number Placeholder 3">
            <a:extLst>
              <a:ext uri="{FF2B5EF4-FFF2-40B4-BE49-F238E27FC236}">
                <a16:creationId xmlns:a16="http://schemas.microsoft.com/office/drawing/2014/main" id="{4E37C8B6-6123-7D29-3712-B46BA2E07E5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2</a:t>
            </a:fld>
            <a:endParaRPr lang="en-CA"/>
          </a:p>
        </p:txBody>
      </p:sp>
      <p:sp>
        <p:nvSpPr>
          <p:cNvPr id="88" name="Google Shape;88;p1"/>
          <p:cNvSpPr txBox="1"/>
          <p:nvPr/>
        </p:nvSpPr>
        <p:spPr>
          <a:xfrm>
            <a:off x="3636107" y="6078123"/>
            <a:ext cx="4919785" cy="556454"/>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7030A0"/>
              </a:buClr>
              <a:buSzPts val="2400"/>
              <a:buFont typeface="Arial"/>
              <a:buNone/>
            </a:pPr>
            <a:r>
              <a:rPr lang="en-CA" sz="2400" b="0" i="0" u="none" strike="noStrike" cap="none" dirty="0">
                <a:solidFill>
                  <a:srgbClr val="7030A0"/>
                </a:solidFill>
                <a:latin typeface="Aharoni"/>
                <a:ea typeface="Aharoni"/>
                <a:cs typeface="Aharoni"/>
                <a:sym typeface="Aharoni"/>
              </a:rPr>
              <a:t>TALENT SOLUTIONS</a:t>
            </a:r>
            <a:endParaRPr dirty="0"/>
          </a:p>
        </p:txBody>
      </p:sp>
      <p:pic>
        <p:nvPicPr>
          <p:cNvPr id="3" name="Picture 2">
            <a:extLst>
              <a:ext uri="{FF2B5EF4-FFF2-40B4-BE49-F238E27FC236}">
                <a16:creationId xmlns:a16="http://schemas.microsoft.com/office/drawing/2014/main" id="{22C9DA81-1204-82A3-9D9E-13CE69061186}"/>
              </a:ext>
            </a:extLst>
          </p:cNvPr>
          <p:cNvPicPr>
            <a:picLocks noChangeAspect="1"/>
          </p:cNvPicPr>
          <p:nvPr/>
        </p:nvPicPr>
        <p:blipFill>
          <a:blip r:embed="rId3"/>
          <a:stretch>
            <a:fillRect/>
          </a:stretch>
        </p:blipFill>
        <p:spPr>
          <a:xfrm>
            <a:off x="3124150" y="2120499"/>
            <a:ext cx="5688061" cy="379204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25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92ED08-2975-43EA-B33C-EA6C3A10B7AA}"/>
              </a:ext>
            </a:extLst>
          </p:cNvPr>
          <p:cNvSpPr/>
          <p:nvPr/>
        </p:nvSpPr>
        <p:spPr>
          <a:xfrm>
            <a:off x="258238" y="1748413"/>
            <a:ext cx="11382758" cy="461665"/>
          </a:xfrm>
          <a:prstGeom prst="rect">
            <a:avLst/>
          </a:prstGeom>
        </p:spPr>
        <p:txBody>
          <a:bodyPr wrap="square">
            <a:spAutoFit/>
          </a:bodyPr>
          <a:lstStyle/>
          <a:p>
            <a:r>
              <a:rPr lang="en-CA" sz="2000" dirty="0">
                <a:solidFill>
                  <a:prstClr val="black"/>
                </a:solidFill>
                <a:latin typeface="Arial" panose="020B0604020202020204" pitchFamily="34" charset="0"/>
                <a:cs typeface="Arial" panose="020B0604020202020204" pitchFamily="34" charset="0"/>
              </a:rPr>
              <a:t>When considering your transition, ask yourself where you stand in these domains of Well-Being</a:t>
            </a:r>
            <a:r>
              <a:rPr lang="en-CA" sz="2400" dirty="0">
                <a:solidFill>
                  <a:prstClr val="black"/>
                </a:solidFill>
                <a:latin typeface="Arial" panose="020B0604020202020204" pitchFamily="34" charset="0"/>
                <a:cs typeface="Arial" panose="020B0604020202020204" pitchFamily="34" charset="0"/>
              </a:rPr>
              <a:t>… </a:t>
            </a:r>
          </a:p>
        </p:txBody>
      </p:sp>
      <p:pic>
        <p:nvPicPr>
          <p:cNvPr id="22" name="Picture 21">
            <a:extLst>
              <a:ext uri="{FF2B5EF4-FFF2-40B4-BE49-F238E27FC236}">
                <a16:creationId xmlns:a16="http://schemas.microsoft.com/office/drawing/2014/main" id="{9B26EA03-D0D3-48A2-9EBE-B5BA96FED580}"/>
              </a:ext>
            </a:extLst>
          </p:cNvPr>
          <p:cNvPicPr>
            <a:picLocks noChangeAspect="1"/>
          </p:cNvPicPr>
          <p:nvPr/>
        </p:nvPicPr>
        <p:blipFill>
          <a:blip r:embed="rId3"/>
          <a:stretch>
            <a:fillRect/>
          </a:stretch>
        </p:blipFill>
        <p:spPr>
          <a:xfrm>
            <a:off x="450949" y="242977"/>
            <a:ext cx="2567282" cy="637503"/>
          </a:xfrm>
          <a:prstGeom prst="rect">
            <a:avLst/>
          </a:prstGeom>
        </p:spPr>
      </p:pic>
      <p:sp>
        <p:nvSpPr>
          <p:cNvPr id="29" name="Slide Number Placeholder 3">
            <a:extLst>
              <a:ext uri="{FF2B5EF4-FFF2-40B4-BE49-F238E27FC236}">
                <a16:creationId xmlns:a16="http://schemas.microsoft.com/office/drawing/2014/main" id="{F34BFF8C-45A0-4589-8497-570F519086AD}"/>
              </a:ext>
            </a:extLst>
          </p:cNvPr>
          <p:cNvSpPr txBox="1">
            <a:spLocks/>
          </p:cNvSpPr>
          <p:nvPr/>
        </p:nvSpPr>
        <p:spPr bwMode="gray">
          <a:xfrm>
            <a:off x="8797863" y="6294545"/>
            <a:ext cx="2742486" cy="365030"/>
          </a:xfrm>
          <a:prstGeom prst="rect">
            <a:avLst/>
          </a:prstGeom>
        </p:spPr>
        <p:txBody>
          <a:bodyPr vert="horz" lIns="91416" tIns="45708" rIns="91416" bIns="45708" rtlCol="0" anchor="ctr">
            <a:normAutofit/>
          </a:bodyPr>
          <a:lstStyle>
            <a:defPPr>
              <a:defRPr lang="en-US"/>
            </a:defPPr>
            <a:lvl1pPr marL="0" algn="ctr" defTabSz="1828434" rtl="0" eaLnBrk="1" latinLnBrk="0" hangingPunct="1">
              <a:defRPr sz="5599" b="0" i="0" kern="1200">
                <a:solidFill>
                  <a:schemeClr val="tx1">
                    <a:tint val="75000"/>
                  </a:schemeClr>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r">
              <a:spcAft>
                <a:spcPts val="600"/>
              </a:spcAft>
              <a:defRPr/>
            </a:pPr>
            <a:r>
              <a:rPr lang="en-US" sz="1400">
                <a:solidFill>
                  <a:prstClr val="white">
                    <a:tint val="75000"/>
                  </a:prstClr>
                </a:solidFill>
                <a:latin typeface="Century Gothic" panose="020B0502020202020204"/>
              </a:rPr>
              <a:t>Slide </a:t>
            </a:r>
            <a:fld id="{070EF9B1-7645-DF43-9204-C61F4F056C7D}" type="slidenum">
              <a:rPr lang="en-US" sz="1400">
                <a:solidFill>
                  <a:prstClr val="white">
                    <a:tint val="75000"/>
                  </a:prstClr>
                </a:solidFill>
                <a:latin typeface="Century Gothic" panose="020B0502020202020204"/>
              </a:rPr>
              <a:pPr algn="r">
                <a:spcAft>
                  <a:spcPts val="600"/>
                </a:spcAft>
                <a:defRPr/>
              </a:pPr>
              <a:t>3</a:t>
            </a:fld>
            <a:endParaRPr lang="en-US" sz="1400" dirty="0">
              <a:solidFill>
                <a:prstClr val="white">
                  <a:tint val="75000"/>
                </a:prstClr>
              </a:solidFill>
              <a:latin typeface="Century Gothic" panose="020B0502020202020204"/>
            </a:endParaRPr>
          </a:p>
        </p:txBody>
      </p:sp>
      <p:sp>
        <p:nvSpPr>
          <p:cNvPr id="4" name="Rectangle: Rounded Corners 3">
            <a:extLst>
              <a:ext uri="{FF2B5EF4-FFF2-40B4-BE49-F238E27FC236}">
                <a16:creationId xmlns:a16="http://schemas.microsoft.com/office/drawing/2014/main" id="{43272FCD-8CDA-47B9-80CF-A3D26DCE1973}"/>
              </a:ext>
            </a:extLst>
          </p:cNvPr>
          <p:cNvSpPr/>
          <p:nvPr/>
        </p:nvSpPr>
        <p:spPr>
          <a:xfrm>
            <a:off x="11871203" y="298904"/>
            <a:ext cx="185871" cy="23060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00"/>
          </a:p>
        </p:txBody>
      </p:sp>
      <p:sp>
        <p:nvSpPr>
          <p:cNvPr id="31" name="Slide Number Placeholder 3">
            <a:extLst>
              <a:ext uri="{FF2B5EF4-FFF2-40B4-BE49-F238E27FC236}">
                <a16:creationId xmlns:a16="http://schemas.microsoft.com/office/drawing/2014/main" id="{3CE932A8-B0D4-4F76-BE63-3CD23B510364}"/>
              </a:ext>
            </a:extLst>
          </p:cNvPr>
          <p:cNvSpPr txBox="1">
            <a:spLocks/>
          </p:cNvSpPr>
          <p:nvPr/>
        </p:nvSpPr>
        <p:spPr bwMode="gray">
          <a:xfrm>
            <a:off x="8874063" y="6370745"/>
            <a:ext cx="2742486" cy="365030"/>
          </a:xfrm>
          <a:prstGeom prst="rect">
            <a:avLst/>
          </a:prstGeom>
        </p:spPr>
        <p:txBody>
          <a:bodyPr vert="horz" lIns="91416" tIns="45708" rIns="91416" bIns="45708" rtlCol="0" anchor="ctr">
            <a:normAutofit/>
          </a:bodyPr>
          <a:lstStyle>
            <a:defPPr>
              <a:defRPr lang="en-US"/>
            </a:defPPr>
            <a:lvl1pPr marL="0" algn="ctr" defTabSz="1828434" rtl="0" eaLnBrk="1" latinLnBrk="0" hangingPunct="1">
              <a:defRPr sz="5599" b="0" i="0" kern="1200">
                <a:solidFill>
                  <a:schemeClr val="tx1">
                    <a:tint val="75000"/>
                  </a:schemeClr>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r">
              <a:spcAft>
                <a:spcPts val="600"/>
              </a:spcAft>
              <a:defRPr/>
            </a:pPr>
            <a:r>
              <a:rPr lang="en-US" sz="1400" dirty="0">
                <a:solidFill>
                  <a:schemeClr val="bg1"/>
                </a:solidFill>
                <a:latin typeface="Century Gothic" panose="020B0502020202020204"/>
              </a:rPr>
              <a:t>Slide </a:t>
            </a:r>
            <a:fld id="{070EF9B1-7645-DF43-9204-C61F4F056C7D}" type="slidenum">
              <a:rPr lang="en-US" sz="1400">
                <a:solidFill>
                  <a:schemeClr val="bg1"/>
                </a:solidFill>
                <a:latin typeface="Century Gothic" panose="020B0502020202020204"/>
              </a:rPr>
              <a:pPr algn="r">
                <a:spcAft>
                  <a:spcPts val="600"/>
                </a:spcAft>
                <a:defRPr/>
              </a:pPr>
              <a:t>3</a:t>
            </a:fld>
            <a:endParaRPr lang="en-US" sz="1400" dirty="0">
              <a:solidFill>
                <a:schemeClr val="bg1"/>
              </a:solidFill>
              <a:latin typeface="Century Gothic" panose="020B0502020202020204"/>
            </a:endParaRPr>
          </a:p>
        </p:txBody>
      </p:sp>
      <p:pic>
        <p:nvPicPr>
          <p:cNvPr id="38" name="Picture 37">
            <a:extLst>
              <a:ext uri="{FF2B5EF4-FFF2-40B4-BE49-F238E27FC236}">
                <a16:creationId xmlns:a16="http://schemas.microsoft.com/office/drawing/2014/main" id="{EA0EAEFA-A6C3-E8F0-C9F8-D292CD08AAE3}"/>
              </a:ext>
            </a:extLst>
          </p:cNvPr>
          <p:cNvPicPr>
            <a:picLocks noChangeAspect="1"/>
          </p:cNvPicPr>
          <p:nvPr/>
        </p:nvPicPr>
        <p:blipFill>
          <a:blip r:embed="rId4"/>
          <a:stretch>
            <a:fillRect/>
          </a:stretch>
        </p:blipFill>
        <p:spPr>
          <a:xfrm>
            <a:off x="525949" y="2686941"/>
            <a:ext cx="11181033" cy="4060288"/>
          </a:xfrm>
          <a:prstGeom prst="rect">
            <a:avLst/>
          </a:prstGeom>
        </p:spPr>
      </p:pic>
      <p:sp>
        <p:nvSpPr>
          <p:cNvPr id="39" name="Rectangle 38">
            <a:extLst>
              <a:ext uri="{FF2B5EF4-FFF2-40B4-BE49-F238E27FC236}">
                <a16:creationId xmlns:a16="http://schemas.microsoft.com/office/drawing/2014/main" id="{39A8CA6D-C433-B068-3400-17095CCBC32A}"/>
              </a:ext>
            </a:extLst>
          </p:cNvPr>
          <p:cNvSpPr/>
          <p:nvPr/>
        </p:nvSpPr>
        <p:spPr>
          <a:xfrm>
            <a:off x="9743768" y="198425"/>
            <a:ext cx="2448232" cy="1286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tle 1">
            <a:extLst>
              <a:ext uri="{FF2B5EF4-FFF2-40B4-BE49-F238E27FC236}">
                <a16:creationId xmlns:a16="http://schemas.microsoft.com/office/drawing/2014/main" id="{D87044B1-C731-49C3-AF8E-F2D334F66F4C}"/>
              </a:ext>
            </a:extLst>
          </p:cNvPr>
          <p:cNvSpPr txBox="1">
            <a:spLocks/>
          </p:cNvSpPr>
          <p:nvPr/>
        </p:nvSpPr>
        <p:spPr>
          <a:xfrm>
            <a:off x="359101" y="553673"/>
            <a:ext cx="10969943" cy="1142703"/>
          </a:xfrm>
          <a:prstGeom prst="rect">
            <a:avLst/>
          </a:prstGeom>
        </p:spPr>
        <p:txBody>
          <a:bodyPr vert="horz" lIns="91416" tIns="45708" rIns="91416" bIns="45708" rtlCol="0" anchor="ctr">
            <a:normAutofit fontScale="85000" lnSpcReduction="10000"/>
          </a:bodyPr>
          <a:lstStyle>
            <a:lvl1pPr algn="l" defTabSz="457200" rtl="0" eaLnBrk="1" latinLnBrk="0" hangingPunct="1">
              <a:spcBef>
                <a:spcPct val="0"/>
              </a:spcBef>
              <a:buNone/>
              <a:defRPr sz="4400" b="1" i="0" kern="1200">
                <a:solidFill>
                  <a:schemeClr val="tx1"/>
                </a:solidFill>
                <a:latin typeface="Arial"/>
                <a:ea typeface="+mj-ea"/>
                <a:cs typeface="Arial"/>
              </a:defRPr>
            </a:lvl1pPr>
          </a:lstStyle>
          <a:p>
            <a:endParaRPr lang="en-CA" sz="3599" dirty="0">
              <a:solidFill>
                <a:prstClr val="black"/>
              </a:solidFill>
            </a:endParaRPr>
          </a:p>
          <a:p>
            <a:r>
              <a:rPr lang="en-CA" sz="4699" dirty="0">
                <a:solidFill>
                  <a:prstClr val="black"/>
                </a:solidFill>
              </a:rPr>
              <a:t>Components of a successful Transition Plan</a:t>
            </a:r>
          </a:p>
        </p:txBody>
      </p:sp>
      <p:sp>
        <p:nvSpPr>
          <p:cNvPr id="40" name="Rectangle: Rounded Corners 39">
            <a:extLst>
              <a:ext uri="{FF2B5EF4-FFF2-40B4-BE49-F238E27FC236}">
                <a16:creationId xmlns:a16="http://schemas.microsoft.com/office/drawing/2014/main" id="{B2BC6D72-D0E5-CC42-EF4D-E2D53064A979}"/>
              </a:ext>
            </a:extLst>
          </p:cNvPr>
          <p:cNvSpPr/>
          <p:nvPr/>
        </p:nvSpPr>
        <p:spPr>
          <a:xfrm>
            <a:off x="485018" y="2404047"/>
            <a:ext cx="11131531" cy="4149213"/>
          </a:xfrm>
          <a:prstGeom prst="round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32243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1D62A5-448F-ACA7-CF13-8CF641C7AA8C}"/>
              </a:ext>
            </a:extLst>
          </p:cNvPr>
          <p:cNvSpPr>
            <a:spLocks noGrp="1"/>
          </p:cNvSpPr>
          <p:nvPr>
            <p:ph idx="1"/>
          </p:nvPr>
        </p:nvSpPr>
        <p:spPr>
          <a:xfrm>
            <a:off x="3581401" y="3979103"/>
            <a:ext cx="7824019" cy="2459073"/>
          </a:xfrm>
        </p:spPr>
        <p:txBody>
          <a:bodyPr>
            <a:normAutofit/>
          </a:bodyPr>
          <a:lstStyle/>
          <a:p>
            <a:r>
              <a:rPr lang="en-CA" sz="2400" dirty="0"/>
              <a:t>75 SCAN and Job Fairs</a:t>
            </a:r>
          </a:p>
          <a:p>
            <a:r>
              <a:rPr lang="en-CA" sz="2400" dirty="0"/>
              <a:t>Cofounder, developed and launched CFV-uOttawa software and cyber programs</a:t>
            </a:r>
          </a:p>
          <a:p>
            <a:r>
              <a:rPr lang="en-CA" sz="2400" dirty="0"/>
              <a:t>Established BCIT on-site industrial networking bootcamp</a:t>
            </a:r>
          </a:p>
          <a:p>
            <a:r>
              <a:rPr lang="en-CA" sz="2400" dirty="0"/>
              <a:t>Stood up Cyber Catalyst to fulfill jobs objective</a:t>
            </a:r>
          </a:p>
        </p:txBody>
      </p:sp>
      <p:sp>
        <p:nvSpPr>
          <p:cNvPr id="4" name="Slide Number Placeholder 3">
            <a:extLst>
              <a:ext uri="{FF2B5EF4-FFF2-40B4-BE49-F238E27FC236}">
                <a16:creationId xmlns:a16="http://schemas.microsoft.com/office/drawing/2014/main" id="{EB2EA9C7-2513-68B0-63B3-F726A6DC011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4</a:t>
            </a:fld>
            <a:endParaRPr lang="en-CA"/>
          </a:p>
        </p:txBody>
      </p:sp>
      <p:pic>
        <p:nvPicPr>
          <p:cNvPr id="5" name="Picture 4">
            <a:extLst>
              <a:ext uri="{FF2B5EF4-FFF2-40B4-BE49-F238E27FC236}">
                <a16:creationId xmlns:a16="http://schemas.microsoft.com/office/drawing/2014/main" id="{FD08049D-D227-B5B6-3287-D62C163414D6}"/>
              </a:ext>
            </a:extLst>
          </p:cNvPr>
          <p:cNvPicPr>
            <a:picLocks noChangeAspect="1"/>
          </p:cNvPicPr>
          <p:nvPr/>
        </p:nvPicPr>
        <p:blipFill>
          <a:blip r:embed="rId3"/>
          <a:stretch>
            <a:fillRect/>
          </a:stretch>
        </p:blipFill>
        <p:spPr>
          <a:xfrm>
            <a:off x="1340618" y="136525"/>
            <a:ext cx="8909588" cy="3842578"/>
          </a:xfrm>
          <a:prstGeom prst="rect">
            <a:avLst/>
          </a:prstGeom>
        </p:spPr>
      </p:pic>
      <p:pic>
        <p:nvPicPr>
          <p:cNvPr id="6" name="Picture 5">
            <a:extLst>
              <a:ext uri="{FF2B5EF4-FFF2-40B4-BE49-F238E27FC236}">
                <a16:creationId xmlns:a16="http://schemas.microsoft.com/office/drawing/2014/main" id="{4EBD57FF-CE90-9BC3-8C29-1C2B19946324}"/>
              </a:ext>
            </a:extLst>
          </p:cNvPr>
          <p:cNvPicPr>
            <a:picLocks noChangeAspect="1"/>
          </p:cNvPicPr>
          <p:nvPr/>
        </p:nvPicPr>
        <p:blipFill>
          <a:blip r:embed="rId4"/>
          <a:stretch>
            <a:fillRect/>
          </a:stretch>
        </p:blipFill>
        <p:spPr>
          <a:xfrm>
            <a:off x="275021" y="2442233"/>
            <a:ext cx="2925378" cy="2192536"/>
          </a:xfrm>
          <a:prstGeom prst="rect">
            <a:avLst/>
          </a:prstGeom>
        </p:spPr>
      </p:pic>
      <p:pic>
        <p:nvPicPr>
          <p:cNvPr id="7" name="Picture 6" descr="Logo, company name&#10;&#10;Description automatically generated">
            <a:extLst>
              <a:ext uri="{FF2B5EF4-FFF2-40B4-BE49-F238E27FC236}">
                <a16:creationId xmlns:a16="http://schemas.microsoft.com/office/drawing/2014/main" id="{14B7686D-7479-6029-3B1C-A593F2AE0B6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8270" y="5702211"/>
            <a:ext cx="1215173" cy="1155789"/>
          </a:xfrm>
          <a:prstGeom prst="rect">
            <a:avLst/>
          </a:prstGeom>
        </p:spPr>
      </p:pic>
      <p:sp>
        <p:nvSpPr>
          <p:cNvPr id="2" name="TextBox 1">
            <a:extLst>
              <a:ext uri="{FF2B5EF4-FFF2-40B4-BE49-F238E27FC236}">
                <a16:creationId xmlns:a16="http://schemas.microsoft.com/office/drawing/2014/main" id="{EB242C42-CB27-52F3-347E-0BFC68DC44C9}"/>
              </a:ext>
            </a:extLst>
          </p:cNvPr>
          <p:cNvSpPr txBox="1"/>
          <p:nvPr/>
        </p:nvSpPr>
        <p:spPr>
          <a:xfrm>
            <a:off x="2704873" y="6094740"/>
            <a:ext cx="6494206" cy="523220"/>
          </a:xfrm>
          <a:prstGeom prst="rect">
            <a:avLst/>
          </a:prstGeom>
          <a:noFill/>
        </p:spPr>
        <p:txBody>
          <a:bodyPr wrap="square">
            <a:spAutoFit/>
          </a:bodyPr>
          <a:lstStyle/>
          <a:p>
            <a:pPr algn="ctr"/>
            <a:r>
              <a:rPr lang="en-US" sz="2800" b="1" dirty="0">
                <a:solidFill>
                  <a:srgbClr val="7030A0"/>
                </a:solidFill>
                <a:latin typeface="+mj-lt"/>
              </a:rPr>
              <a:t>Military Service </a:t>
            </a:r>
            <a:r>
              <a:rPr lang="en-US" sz="2800" b="1" baseline="10000" dirty="0">
                <a:solidFill>
                  <a:srgbClr val="7030A0"/>
                </a:solidFill>
                <a:latin typeface="+mj-lt"/>
              </a:rPr>
              <a:t>to</a:t>
            </a:r>
            <a:r>
              <a:rPr lang="en-US" sz="2800" b="1" dirty="0">
                <a:solidFill>
                  <a:srgbClr val="7030A0"/>
                </a:solidFill>
                <a:latin typeface="+mj-lt"/>
              </a:rPr>
              <a:t> Cyber Defence</a:t>
            </a:r>
            <a:endParaRPr lang="en-CA" sz="2800" b="1" dirty="0">
              <a:solidFill>
                <a:srgbClr val="7030A0"/>
              </a:solidFill>
              <a:latin typeface="+mj-lt"/>
            </a:endParaRPr>
          </a:p>
        </p:txBody>
      </p:sp>
    </p:spTree>
    <p:extLst>
      <p:ext uri="{BB962C8B-B14F-4D97-AF65-F5344CB8AC3E}">
        <p14:creationId xmlns:p14="http://schemas.microsoft.com/office/powerpoint/2010/main" val="119764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A888D8-2661-5E4F-777D-1479868A88A9}"/>
              </a:ext>
            </a:extLst>
          </p:cNvPr>
          <p:cNvSpPr>
            <a:spLocks noGrp="1"/>
          </p:cNvSpPr>
          <p:nvPr>
            <p:ph idx="1"/>
          </p:nvPr>
        </p:nvSpPr>
        <p:spPr>
          <a:xfrm>
            <a:off x="821313" y="1415078"/>
            <a:ext cx="10512862" cy="4351338"/>
          </a:xfrm>
        </p:spPr>
        <p:txBody>
          <a:bodyPr>
            <a:normAutofit fontScale="92500" lnSpcReduction="10000"/>
          </a:bodyPr>
          <a:lstStyle/>
          <a:p>
            <a:pPr marL="0" indent="0">
              <a:buNone/>
            </a:pPr>
            <a:r>
              <a:rPr lang="en-CA" b="1" dirty="0">
                <a:solidFill>
                  <a:srgbClr val="7030A0"/>
                </a:solidFill>
              </a:rPr>
              <a:t>Mission</a:t>
            </a:r>
          </a:p>
          <a:p>
            <a:r>
              <a:rPr lang="en-CA" dirty="0"/>
              <a:t>To secure career placement for Veterans in meeting Canada’s cyber defence mission. </a:t>
            </a:r>
          </a:p>
          <a:p>
            <a:pPr marL="0" indent="0">
              <a:buNone/>
            </a:pPr>
            <a:r>
              <a:rPr lang="en-CA" b="1" dirty="0">
                <a:solidFill>
                  <a:srgbClr val="7030A0"/>
                </a:solidFill>
              </a:rPr>
              <a:t>Vision</a:t>
            </a:r>
          </a:p>
          <a:p>
            <a:r>
              <a:rPr lang="en-CA" dirty="0"/>
              <a:t>That Veterans are personally recognized with meaningful and rewarding career opportunities advancing  Canada’s cyber defence posture.</a:t>
            </a:r>
          </a:p>
          <a:p>
            <a:pPr marL="0" indent="0">
              <a:buNone/>
            </a:pPr>
            <a:r>
              <a:rPr lang="en-CA" b="1" dirty="0">
                <a:solidFill>
                  <a:srgbClr val="7030A0"/>
                </a:solidFill>
              </a:rPr>
              <a:t>Purpose</a:t>
            </a:r>
          </a:p>
          <a:p>
            <a:r>
              <a:rPr lang="en-CA" dirty="0"/>
              <a:t>To advocate for and provide career development support to cyber-prepared veterans through the  management of specialized micro-credentialing, internships, individualized recruitment services and consulting assignments.</a:t>
            </a:r>
          </a:p>
          <a:p>
            <a:endParaRPr lang="en-CA" dirty="0"/>
          </a:p>
        </p:txBody>
      </p:sp>
      <p:sp>
        <p:nvSpPr>
          <p:cNvPr id="4" name="Slide Number Placeholder 3">
            <a:extLst>
              <a:ext uri="{FF2B5EF4-FFF2-40B4-BE49-F238E27FC236}">
                <a16:creationId xmlns:a16="http://schemas.microsoft.com/office/drawing/2014/main" id="{D40A0FF0-48BD-BD37-1641-2B7B3B29A241}"/>
              </a:ext>
            </a:extLst>
          </p:cNvPr>
          <p:cNvSpPr>
            <a:spLocks noGrp="1"/>
          </p:cNvSpPr>
          <p:nvPr>
            <p:ph type="sldNum" sz="quarter" idx="12"/>
          </p:nvPr>
        </p:nvSpPr>
        <p:spPr/>
        <p:txBody>
          <a:bodyPr/>
          <a:lstStyle/>
          <a:p>
            <a:fld id="{48EED81A-4EF0-4170-9044-446A45AFA724}" type="slidenum">
              <a:rPr lang="en-CA" smtClean="0"/>
              <a:t>5</a:t>
            </a:fld>
            <a:endParaRPr lang="en-CA" dirty="0"/>
          </a:p>
        </p:txBody>
      </p:sp>
      <p:pic>
        <p:nvPicPr>
          <p:cNvPr id="8" name="Picture 7" descr="Logo, company name&#10;&#10;Description automatically generated">
            <a:extLst>
              <a:ext uri="{FF2B5EF4-FFF2-40B4-BE49-F238E27FC236}">
                <a16:creationId xmlns:a16="http://schemas.microsoft.com/office/drawing/2014/main" id="{F15136EA-7DE8-2E6F-B18F-5CBAC9E7083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8271" y="5983511"/>
            <a:ext cx="919420" cy="874489"/>
          </a:xfrm>
          <a:prstGeom prst="rect">
            <a:avLst/>
          </a:prstGeom>
        </p:spPr>
      </p:pic>
      <p:sp>
        <p:nvSpPr>
          <p:cNvPr id="9" name="Rectangle: Rounded Corners 8">
            <a:extLst>
              <a:ext uri="{FF2B5EF4-FFF2-40B4-BE49-F238E27FC236}">
                <a16:creationId xmlns:a16="http://schemas.microsoft.com/office/drawing/2014/main" id="{FD0A0C3A-9D12-E0DA-0D64-FDB51671FF27}"/>
              </a:ext>
            </a:extLst>
          </p:cNvPr>
          <p:cNvSpPr/>
          <p:nvPr/>
        </p:nvSpPr>
        <p:spPr>
          <a:xfrm>
            <a:off x="1408779" y="426452"/>
            <a:ext cx="8151675" cy="695115"/>
          </a:xfrm>
          <a:prstGeom prst="roundRect">
            <a:avLst/>
          </a:prstGeom>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6000" b="1" dirty="0">
                <a:solidFill>
                  <a:srgbClr val="7030A0"/>
                </a:solidFill>
                <a:latin typeface="Calibri Light" panose="020F0302020204030204" pitchFamily="34" charset="0"/>
                <a:ea typeface="Calibri Light" panose="020F0302020204030204" pitchFamily="34" charset="0"/>
                <a:cs typeface="Calibri Light" panose="020F0302020204030204" pitchFamily="34" charset="0"/>
              </a:rPr>
              <a:t>Closing the </a:t>
            </a:r>
            <a:r>
              <a:rPr lang="en-CA" sz="6000" b="1" dirty="0" err="1">
                <a:solidFill>
                  <a:srgbClr val="7030A0"/>
                </a:solidFill>
                <a:latin typeface="Calibri Light" panose="020F0302020204030204" pitchFamily="34" charset="0"/>
                <a:ea typeface="Calibri Light" panose="020F0302020204030204" pitchFamily="34" charset="0"/>
                <a:cs typeface="Calibri Light" panose="020F0302020204030204" pitchFamily="34" charset="0"/>
              </a:rPr>
              <a:t>Say:Do</a:t>
            </a:r>
            <a:r>
              <a:rPr lang="en-CA" sz="6000" b="1" dirty="0">
                <a:solidFill>
                  <a:srgbClr val="7030A0"/>
                </a:solidFill>
                <a:latin typeface="Calibri Light" panose="020F0302020204030204" pitchFamily="34" charset="0"/>
                <a:ea typeface="Calibri Light" panose="020F0302020204030204" pitchFamily="34" charset="0"/>
                <a:cs typeface="Calibri Light" panose="020F0302020204030204" pitchFamily="34" charset="0"/>
              </a:rPr>
              <a:t> Gap</a:t>
            </a:r>
          </a:p>
        </p:txBody>
      </p:sp>
      <p:sp>
        <p:nvSpPr>
          <p:cNvPr id="5" name="TextBox 4">
            <a:extLst>
              <a:ext uri="{FF2B5EF4-FFF2-40B4-BE49-F238E27FC236}">
                <a16:creationId xmlns:a16="http://schemas.microsoft.com/office/drawing/2014/main" id="{DEDAE5DA-6983-128B-BC7A-7B0AAED88817}"/>
              </a:ext>
            </a:extLst>
          </p:cNvPr>
          <p:cNvSpPr txBox="1"/>
          <p:nvPr/>
        </p:nvSpPr>
        <p:spPr>
          <a:xfrm>
            <a:off x="2054633" y="6069358"/>
            <a:ext cx="6494206" cy="523220"/>
          </a:xfrm>
          <a:prstGeom prst="rect">
            <a:avLst/>
          </a:prstGeom>
          <a:noFill/>
        </p:spPr>
        <p:txBody>
          <a:bodyPr wrap="square">
            <a:spAutoFit/>
          </a:bodyPr>
          <a:lstStyle/>
          <a:p>
            <a:pPr algn="ctr"/>
            <a:r>
              <a:rPr lang="en-US" sz="2800" b="1" dirty="0">
                <a:solidFill>
                  <a:srgbClr val="7030A0"/>
                </a:solidFill>
                <a:latin typeface="+mj-lt"/>
              </a:rPr>
              <a:t>Military Service </a:t>
            </a:r>
            <a:r>
              <a:rPr lang="en-US" sz="2800" b="1" baseline="10000" dirty="0">
                <a:solidFill>
                  <a:srgbClr val="7030A0"/>
                </a:solidFill>
                <a:latin typeface="+mj-lt"/>
              </a:rPr>
              <a:t>to</a:t>
            </a:r>
            <a:r>
              <a:rPr lang="en-US" sz="2800" b="1" dirty="0">
                <a:solidFill>
                  <a:srgbClr val="7030A0"/>
                </a:solidFill>
                <a:latin typeface="+mj-lt"/>
              </a:rPr>
              <a:t> Cyber Defence</a:t>
            </a:r>
            <a:endParaRPr lang="en-CA" sz="2800" b="1" dirty="0">
              <a:solidFill>
                <a:srgbClr val="7030A0"/>
              </a:solidFill>
              <a:latin typeface="+mj-lt"/>
            </a:endParaRPr>
          </a:p>
        </p:txBody>
      </p:sp>
      <p:pic>
        <p:nvPicPr>
          <p:cNvPr id="10" name="Picture 9">
            <a:extLst>
              <a:ext uri="{FF2B5EF4-FFF2-40B4-BE49-F238E27FC236}">
                <a16:creationId xmlns:a16="http://schemas.microsoft.com/office/drawing/2014/main" id="{37D1FE68-902E-997B-3D73-5A4633A1462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8271" y="319508"/>
            <a:ext cx="1197386" cy="802059"/>
          </a:xfrm>
          <a:prstGeom prst="rect">
            <a:avLst/>
          </a:prstGeom>
        </p:spPr>
      </p:pic>
    </p:spTree>
    <p:extLst>
      <p:ext uri="{BB962C8B-B14F-4D97-AF65-F5344CB8AC3E}">
        <p14:creationId xmlns:p14="http://schemas.microsoft.com/office/powerpoint/2010/main" val="219355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E2F7C-A38B-151B-8785-D82C300ED069}"/>
              </a:ext>
            </a:extLst>
          </p:cNvPr>
          <p:cNvSpPr>
            <a:spLocks noGrp="1"/>
          </p:cNvSpPr>
          <p:nvPr>
            <p:ph type="title"/>
          </p:nvPr>
        </p:nvSpPr>
        <p:spPr>
          <a:xfrm>
            <a:off x="630936" y="639520"/>
            <a:ext cx="3429000" cy="1719072"/>
          </a:xfrm>
        </p:spPr>
        <p:txBody>
          <a:bodyPr anchor="b">
            <a:normAutofit fontScale="90000"/>
          </a:bodyPr>
          <a:lstStyle/>
          <a:p>
            <a:r>
              <a:rPr lang="en-CA" sz="5400" b="1" dirty="0">
                <a:solidFill>
                  <a:srgbClr val="7030A0"/>
                </a:solidFill>
              </a:rPr>
              <a:t>&gt; 120,000 Job Postings per year</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6031E7B-A9E4-5AC5-97D1-7C07A3C6343F}"/>
              </a:ext>
            </a:extLst>
          </p:cNvPr>
          <p:cNvPicPr>
            <a:picLocks noChangeAspect="1"/>
          </p:cNvPicPr>
          <p:nvPr/>
        </p:nvPicPr>
        <p:blipFill>
          <a:blip r:embed="rId3"/>
          <a:stretch>
            <a:fillRect/>
          </a:stretch>
        </p:blipFill>
        <p:spPr>
          <a:xfrm>
            <a:off x="4926063" y="640080"/>
            <a:ext cx="6360186" cy="5577840"/>
          </a:xfrm>
          <a:prstGeom prst="rect">
            <a:avLst/>
          </a:prstGeom>
        </p:spPr>
      </p:pic>
      <p:sp>
        <p:nvSpPr>
          <p:cNvPr id="4" name="Slide Number Placeholder 3">
            <a:extLst>
              <a:ext uri="{FF2B5EF4-FFF2-40B4-BE49-F238E27FC236}">
                <a16:creationId xmlns:a16="http://schemas.microsoft.com/office/drawing/2014/main" id="{E447DF78-9B86-9AA5-16C8-3079BD9DEC71}"/>
              </a:ext>
            </a:extLst>
          </p:cNvPr>
          <p:cNvSpPr>
            <a:spLocks noGrp="1"/>
          </p:cNvSpPr>
          <p:nvPr>
            <p:ph type="sldNum" sz="quarter"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CA" smtClean="0"/>
              <a:pPr marL="0" lvl="0" indent="0" rtl="0">
                <a:spcBef>
                  <a:spcPts val="0"/>
                </a:spcBef>
                <a:spcAft>
                  <a:spcPts val="600"/>
                </a:spcAft>
                <a:buNone/>
              </a:pPr>
              <a:t>6</a:t>
            </a:fld>
            <a:endParaRPr lang="en-CA"/>
          </a:p>
        </p:txBody>
      </p:sp>
      <p:pic>
        <p:nvPicPr>
          <p:cNvPr id="8" name="Picture 7">
            <a:extLst>
              <a:ext uri="{FF2B5EF4-FFF2-40B4-BE49-F238E27FC236}">
                <a16:creationId xmlns:a16="http://schemas.microsoft.com/office/drawing/2014/main" id="{00E0DC34-78BB-A8BB-DE71-70F2D1BDE64D}"/>
              </a:ext>
            </a:extLst>
          </p:cNvPr>
          <p:cNvPicPr>
            <a:picLocks noChangeAspect="1"/>
          </p:cNvPicPr>
          <p:nvPr/>
        </p:nvPicPr>
        <p:blipFill>
          <a:blip r:embed="rId4"/>
          <a:stretch>
            <a:fillRect/>
          </a:stretch>
        </p:blipFill>
        <p:spPr>
          <a:xfrm>
            <a:off x="345043" y="2807208"/>
            <a:ext cx="4067175" cy="2657475"/>
          </a:xfrm>
          <a:prstGeom prst="rect">
            <a:avLst/>
          </a:prstGeom>
        </p:spPr>
      </p:pic>
      <p:pic>
        <p:nvPicPr>
          <p:cNvPr id="10" name="Picture 9">
            <a:extLst>
              <a:ext uri="{FF2B5EF4-FFF2-40B4-BE49-F238E27FC236}">
                <a16:creationId xmlns:a16="http://schemas.microsoft.com/office/drawing/2014/main" id="{7FF70EF4-9282-7E3B-482F-327919498627}"/>
              </a:ext>
            </a:extLst>
          </p:cNvPr>
          <p:cNvPicPr>
            <a:picLocks noChangeAspect="1"/>
          </p:cNvPicPr>
          <p:nvPr/>
        </p:nvPicPr>
        <p:blipFill>
          <a:blip r:embed="rId5"/>
          <a:stretch>
            <a:fillRect/>
          </a:stretch>
        </p:blipFill>
        <p:spPr>
          <a:xfrm>
            <a:off x="3178175" y="6217920"/>
            <a:ext cx="4210050" cy="419100"/>
          </a:xfrm>
          <a:prstGeom prst="rect">
            <a:avLst/>
          </a:prstGeom>
        </p:spPr>
      </p:pic>
    </p:spTree>
    <p:extLst>
      <p:ext uri="{BB962C8B-B14F-4D97-AF65-F5344CB8AC3E}">
        <p14:creationId xmlns:p14="http://schemas.microsoft.com/office/powerpoint/2010/main" val="1076457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FEA7271A-0C7D-4BAA-0AAC-C9979397F1B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7</a:t>
            </a:fld>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2ECAB5BA-7F6A-3A49-CF90-D92035C6C4FF}"/>
              </a:ext>
            </a:extLst>
          </p:cNvPr>
          <p:cNvPicPr>
            <a:picLocks noGrp="1" noChangeAspect="1"/>
          </p:cNvPicPr>
          <p:nvPr>
            <p:ph idx="1"/>
          </p:nvPr>
        </p:nvPicPr>
        <p:blipFill>
          <a:blip r:embed="rId3"/>
          <a:stretch>
            <a:fillRect/>
          </a:stretch>
        </p:blipFill>
        <p:spPr>
          <a:xfrm>
            <a:off x="1702710" y="643467"/>
            <a:ext cx="8786579" cy="5571065"/>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0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A888D8-2661-5E4F-777D-1479868A88A9}"/>
              </a:ext>
            </a:extLst>
          </p:cNvPr>
          <p:cNvSpPr>
            <a:spLocks noGrp="1"/>
          </p:cNvSpPr>
          <p:nvPr>
            <p:ph idx="1"/>
          </p:nvPr>
        </p:nvSpPr>
        <p:spPr>
          <a:xfrm>
            <a:off x="821313" y="1415078"/>
            <a:ext cx="10512862" cy="4351338"/>
          </a:xfrm>
        </p:spPr>
        <p:txBody>
          <a:bodyPr>
            <a:normAutofit lnSpcReduction="10000"/>
          </a:bodyPr>
          <a:lstStyle/>
          <a:p>
            <a:pPr marL="0" indent="0">
              <a:buNone/>
            </a:pPr>
            <a:r>
              <a:rPr lang="en-CA" b="1" dirty="0">
                <a:solidFill>
                  <a:srgbClr val="7030A0"/>
                </a:solidFill>
              </a:rPr>
              <a:t>Take a look</a:t>
            </a:r>
          </a:p>
          <a:p>
            <a:r>
              <a:rPr lang="en-CA" dirty="0"/>
              <a:t>Did you know what you were getting into when you joined CAF?</a:t>
            </a:r>
          </a:p>
          <a:p>
            <a:r>
              <a:rPr lang="en-CA" dirty="0"/>
              <a:t>This really is the first day of the rest of your working life at least. Get insights to what a day in that life looks like.</a:t>
            </a:r>
          </a:p>
          <a:p>
            <a:pPr marL="0" indent="0">
              <a:buNone/>
            </a:pPr>
            <a:r>
              <a:rPr lang="en-CA" b="1" dirty="0">
                <a:solidFill>
                  <a:srgbClr val="7030A0"/>
                </a:solidFill>
              </a:rPr>
              <a:t>Take charge</a:t>
            </a:r>
          </a:p>
          <a:p>
            <a:r>
              <a:rPr lang="en-CA" dirty="0"/>
              <a:t>Many ways to determine if this would be a fit for you. </a:t>
            </a:r>
          </a:p>
          <a:p>
            <a:r>
              <a:rPr lang="en-CA" dirty="0"/>
              <a:t>Talk to many, and make the choice yours alone.</a:t>
            </a:r>
          </a:p>
          <a:p>
            <a:pPr marL="0" indent="0">
              <a:buNone/>
            </a:pPr>
            <a:r>
              <a:rPr lang="en-CA" b="1" dirty="0">
                <a:solidFill>
                  <a:srgbClr val="7030A0"/>
                </a:solidFill>
              </a:rPr>
              <a:t>Take action</a:t>
            </a:r>
          </a:p>
          <a:p>
            <a:r>
              <a:rPr lang="en-CA" dirty="0"/>
              <a:t>It isn’t too good to be true. It will take hard work.</a:t>
            </a:r>
          </a:p>
          <a:p>
            <a:endParaRPr lang="en-CA" dirty="0"/>
          </a:p>
        </p:txBody>
      </p:sp>
      <p:sp>
        <p:nvSpPr>
          <p:cNvPr id="4" name="Slide Number Placeholder 3">
            <a:extLst>
              <a:ext uri="{FF2B5EF4-FFF2-40B4-BE49-F238E27FC236}">
                <a16:creationId xmlns:a16="http://schemas.microsoft.com/office/drawing/2014/main" id="{D40A0FF0-48BD-BD37-1641-2B7B3B29A241}"/>
              </a:ext>
            </a:extLst>
          </p:cNvPr>
          <p:cNvSpPr>
            <a:spLocks noGrp="1"/>
          </p:cNvSpPr>
          <p:nvPr>
            <p:ph type="sldNum" sz="quarter" idx="12"/>
          </p:nvPr>
        </p:nvSpPr>
        <p:spPr/>
        <p:txBody>
          <a:bodyPr/>
          <a:lstStyle/>
          <a:p>
            <a:fld id="{48EED81A-4EF0-4170-9044-446A45AFA724}" type="slidenum">
              <a:rPr lang="en-CA" smtClean="0"/>
              <a:t>8</a:t>
            </a:fld>
            <a:endParaRPr lang="en-CA"/>
          </a:p>
        </p:txBody>
      </p:sp>
      <p:sp>
        <p:nvSpPr>
          <p:cNvPr id="9" name="Rectangle: Rounded Corners 8">
            <a:extLst>
              <a:ext uri="{FF2B5EF4-FFF2-40B4-BE49-F238E27FC236}">
                <a16:creationId xmlns:a16="http://schemas.microsoft.com/office/drawing/2014/main" id="{FD0A0C3A-9D12-E0DA-0D64-FDB51671FF27}"/>
              </a:ext>
            </a:extLst>
          </p:cNvPr>
          <p:cNvSpPr/>
          <p:nvPr/>
        </p:nvSpPr>
        <p:spPr>
          <a:xfrm>
            <a:off x="1225899" y="426452"/>
            <a:ext cx="8151675" cy="695115"/>
          </a:xfrm>
          <a:prstGeom prst="roundRect">
            <a:avLst/>
          </a:prstGeom>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6000" b="1" dirty="0">
                <a:solidFill>
                  <a:srgbClr val="7030A0"/>
                </a:solidFill>
                <a:latin typeface="Calibri Light" panose="020F0302020204030204" pitchFamily="34" charset="0"/>
                <a:ea typeface="Calibri Light" panose="020F0302020204030204" pitchFamily="34" charset="0"/>
                <a:cs typeface="Calibri Light" panose="020F0302020204030204" pitchFamily="34" charset="0"/>
              </a:rPr>
              <a:t>Is This For You?</a:t>
            </a:r>
          </a:p>
        </p:txBody>
      </p:sp>
      <p:sp>
        <p:nvSpPr>
          <p:cNvPr id="2" name="TextBox 1">
            <a:extLst>
              <a:ext uri="{FF2B5EF4-FFF2-40B4-BE49-F238E27FC236}">
                <a16:creationId xmlns:a16="http://schemas.microsoft.com/office/drawing/2014/main" id="{C9006D07-70D3-96BB-B97D-A6FC959A121D}"/>
              </a:ext>
            </a:extLst>
          </p:cNvPr>
          <p:cNvSpPr txBox="1"/>
          <p:nvPr/>
        </p:nvSpPr>
        <p:spPr>
          <a:xfrm>
            <a:off x="2288313" y="6094740"/>
            <a:ext cx="6494206" cy="523220"/>
          </a:xfrm>
          <a:prstGeom prst="rect">
            <a:avLst/>
          </a:prstGeom>
          <a:noFill/>
        </p:spPr>
        <p:txBody>
          <a:bodyPr wrap="square">
            <a:spAutoFit/>
          </a:bodyPr>
          <a:lstStyle/>
          <a:p>
            <a:pPr algn="ctr"/>
            <a:r>
              <a:rPr lang="en-US" sz="2800" b="1" dirty="0">
                <a:solidFill>
                  <a:srgbClr val="7030A0"/>
                </a:solidFill>
                <a:latin typeface="+mj-lt"/>
              </a:rPr>
              <a:t>Military Service </a:t>
            </a:r>
            <a:r>
              <a:rPr lang="en-US" sz="2800" b="1" baseline="10000" dirty="0">
                <a:solidFill>
                  <a:srgbClr val="7030A0"/>
                </a:solidFill>
                <a:latin typeface="+mj-lt"/>
              </a:rPr>
              <a:t>to</a:t>
            </a:r>
            <a:r>
              <a:rPr lang="en-US" sz="2800" b="1" dirty="0">
                <a:solidFill>
                  <a:srgbClr val="7030A0"/>
                </a:solidFill>
                <a:latin typeface="+mj-lt"/>
              </a:rPr>
              <a:t> Cyber Defence</a:t>
            </a:r>
            <a:endParaRPr lang="en-CA" sz="2800" b="1" dirty="0">
              <a:solidFill>
                <a:srgbClr val="7030A0"/>
              </a:solidFill>
              <a:latin typeface="+mj-lt"/>
            </a:endParaRPr>
          </a:p>
        </p:txBody>
      </p:sp>
    </p:spTree>
    <p:extLst>
      <p:ext uri="{BB962C8B-B14F-4D97-AF65-F5344CB8AC3E}">
        <p14:creationId xmlns:p14="http://schemas.microsoft.com/office/powerpoint/2010/main" val="2865889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1098-2630-D46F-EE3E-D16AD70E7444}"/>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8AA3FF8-96C1-A72E-45A1-DD7BBE282268}"/>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80DFB8BC-DF14-C9EB-1C6B-BE404D92AAD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9</a:t>
            </a:fld>
            <a:endParaRPr lang="en-CA"/>
          </a:p>
        </p:txBody>
      </p:sp>
      <p:pic>
        <p:nvPicPr>
          <p:cNvPr id="5" name="Picture 4">
            <a:extLst>
              <a:ext uri="{FF2B5EF4-FFF2-40B4-BE49-F238E27FC236}">
                <a16:creationId xmlns:a16="http://schemas.microsoft.com/office/drawing/2014/main" id="{C0CBBA3C-8D23-8F20-9DF5-D2E474B7B9BF}"/>
              </a:ext>
            </a:extLst>
          </p:cNvPr>
          <p:cNvPicPr>
            <a:picLocks noChangeAspect="1"/>
          </p:cNvPicPr>
          <p:nvPr/>
        </p:nvPicPr>
        <p:blipFill>
          <a:blip r:embed="rId2"/>
          <a:stretch>
            <a:fillRect/>
          </a:stretch>
        </p:blipFill>
        <p:spPr>
          <a:xfrm>
            <a:off x="252412" y="138112"/>
            <a:ext cx="11687175" cy="6581775"/>
          </a:xfrm>
          <a:prstGeom prst="rect">
            <a:avLst/>
          </a:prstGeom>
        </p:spPr>
      </p:pic>
    </p:spTree>
    <p:extLst>
      <p:ext uri="{BB962C8B-B14F-4D97-AF65-F5344CB8AC3E}">
        <p14:creationId xmlns:p14="http://schemas.microsoft.com/office/powerpoint/2010/main" val="2818936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AED864D78AA446A5795C9663BEE719" ma:contentTypeVersion="6" ma:contentTypeDescription="Create a new document." ma:contentTypeScope="" ma:versionID="1c9add5cbdd7d0595285ba0d2e2c9be9">
  <xsd:schema xmlns:xsd="http://www.w3.org/2001/XMLSchema" xmlns:xs="http://www.w3.org/2001/XMLSchema" xmlns:p="http://schemas.microsoft.com/office/2006/metadata/properties" xmlns:ns3="60c002ff-9cea-4039-bb23-4c6050fb1c84" targetNamespace="http://schemas.microsoft.com/office/2006/metadata/properties" ma:root="true" ma:fieldsID="575da8484a9dfc24cd12e77eed70a190" ns3:_="">
    <xsd:import namespace="60c002ff-9cea-4039-bb23-4c6050fb1c8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c002ff-9cea-4039-bb23-4c6050fb1c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84166F-96FD-448E-8F61-1BD0558DD4F5}">
  <ds:schemaRefs>
    <ds:schemaRef ds:uri="http://schemas.microsoft.com/sharepoint/v3/contenttype/forms"/>
  </ds:schemaRefs>
</ds:datastoreItem>
</file>

<file path=customXml/itemProps2.xml><?xml version="1.0" encoding="utf-8"?>
<ds:datastoreItem xmlns:ds="http://schemas.openxmlformats.org/officeDocument/2006/customXml" ds:itemID="{897B99E2-C983-4CC1-9269-8A5CD4118861}">
  <ds:schemaRefs>
    <ds:schemaRef ds:uri="http://purl.org/dc/dcmitype/"/>
    <ds:schemaRef ds:uri="http://schemas.openxmlformats.org/package/2006/metadata/core-properties"/>
    <ds:schemaRef ds:uri="60c002ff-9cea-4039-bb23-4c6050fb1c84"/>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0AA5EA81-E46B-4DFC-8AAD-68D2229BD7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c002ff-9cea-4039-bb23-4c6050fb1c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2012</TotalTime>
  <Words>1934</Words>
  <Application>Microsoft Office PowerPoint</Application>
  <PresentationFormat>Widescreen</PresentationFormat>
  <Paragraphs>291</Paragraphs>
  <Slides>16</Slides>
  <Notes>15</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Office Theme</vt:lpstr>
      <vt:lpstr>Custom Design</vt:lpstr>
      <vt:lpstr>CyberCatalyst.io/TechVets</vt:lpstr>
      <vt:lpstr>CyberCatalyst.io</vt:lpstr>
      <vt:lpstr>PowerPoint Presentation</vt:lpstr>
      <vt:lpstr>PowerPoint Presentation</vt:lpstr>
      <vt:lpstr>PowerPoint Presentation</vt:lpstr>
      <vt:lpstr>&gt; 120,000 Job Postings per year</vt:lpstr>
      <vt:lpstr>PowerPoint Presentation</vt:lpstr>
      <vt:lpstr>PowerPoint Presentation</vt:lpstr>
      <vt:lpstr>PowerPoint Presentation</vt:lpstr>
      <vt:lpstr>Why We Hire Veterans</vt:lpstr>
      <vt:lpstr>PowerPoint Presentation</vt:lpstr>
      <vt:lpstr>PowerPoint Presentation</vt:lpstr>
      <vt:lpstr>PowerPoint Presentation</vt:lpstr>
      <vt:lpstr>Unique Assistance for Candidates</vt:lpstr>
      <vt:lpstr>PowerPoint Presentation</vt:lpstr>
      <vt:lpstr>REACH OUT ANY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CyberCatalyst.io</dc:title>
  <dc:creator>Pat Shaw</dc:creator>
  <cp:lastModifiedBy>Pat Shaw</cp:lastModifiedBy>
  <cp:revision>24</cp:revision>
  <cp:lastPrinted>2023-03-27T13:28:56Z</cp:lastPrinted>
  <dcterms:created xsi:type="dcterms:W3CDTF">2022-08-28T23:47:36Z</dcterms:created>
  <dcterms:modified xsi:type="dcterms:W3CDTF">2023-04-26T19:29:16Z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0x01010029AED864D78AA446A5795C9663BEE719</vt:lpwstr>
  </property>
</Properties>
</file>